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40" r:id="rId1"/>
  </p:sldMasterIdLst>
  <p:notesMasterIdLst>
    <p:notesMasterId r:id="rId19"/>
  </p:notesMasterIdLst>
  <p:sldIdLst>
    <p:sldId id="256" r:id="rId2"/>
    <p:sldId id="257" r:id="rId3"/>
    <p:sldId id="288" r:id="rId4"/>
    <p:sldId id="300" r:id="rId5"/>
    <p:sldId id="297" r:id="rId6"/>
    <p:sldId id="286" r:id="rId7"/>
    <p:sldId id="289" r:id="rId8"/>
    <p:sldId id="299" r:id="rId9"/>
    <p:sldId id="285" r:id="rId10"/>
    <p:sldId id="291" r:id="rId11"/>
    <p:sldId id="293" r:id="rId12"/>
    <p:sldId id="290" r:id="rId13"/>
    <p:sldId id="292" r:id="rId14"/>
    <p:sldId id="294" r:id="rId15"/>
    <p:sldId id="295" r:id="rId16"/>
    <p:sldId id="296" r:id="rId17"/>
    <p:sldId id="298" r:id="rId18"/>
  </p:sldIdLst>
  <p:sldSz cx="12192000" cy="6858000"/>
  <p:notesSz cx="6858000" cy="9144000"/>
  <p:embeddedFontLst>
    <p:embeddedFont>
      <p:font typeface="BM JUA OTF" panose="02020603020101020101" pitchFamily="18" charset="-127"/>
      <p:regular r:id="rId20"/>
    </p:embeddedFont>
    <p:embeddedFont>
      <p:font typeface="Malgun Gothic" panose="020B0503020000020004" pitchFamily="34" charset="-127"/>
      <p:regular r:id="rId21"/>
      <p:bold r:id="rId22"/>
    </p:embeddedFont>
    <p:embeddedFont>
      <p:font typeface="NanumGothic" panose="020D0604000000000000" pitchFamily="34" charset="-127"/>
      <p:regular r:id="rId23"/>
      <p:bold r:id="rId24"/>
    </p:embeddedFont>
    <p:embeddedFont>
      <p:font typeface="NANUMGOTHIC EXTRABOLD" panose="020D0604000000000000" pitchFamily="34" charset="-127"/>
      <p:bold r:id="rId25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6ADDCC"/>
    <a:srgbClr val="797ED6"/>
    <a:srgbClr val="757AD2"/>
    <a:srgbClr val="222220"/>
    <a:srgbClr val="FFADD6"/>
    <a:srgbClr val="001279"/>
    <a:srgbClr val="FFFFFF"/>
    <a:srgbClr val="FFDFFC"/>
    <a:srgbClr val="EE91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 autoAdjust="0"/>
    <p:restoredTop sz="74648"/>
  </p:normalViewPr>
  <p:slideViewPr>
    <p:cSldViewPr snapToGrid="0">
      <p:cViewPr varScale="1">
        <p:scale>
          <a:sx n="90" d="100"/>
          <a:sy n="90" d="100"/>
        </p:scale>
        <p:origin x="19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2DE119-F510-E54B-9869-7CA574117522}" type="datetimeFigureOut">
              <a:rPr kumimoji="1" lang="ko-Kore-KR" altLang="en-US" smtClean="0"/>
              <a:t>2024. 1. 29.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2F7D92-5F0F-C241-BFB1-9BFA70CEFA0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97964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저희</a:t>
            </a:r>
            <a:r>
              <a:rPr kumimoji="1" lang="ko-KR" altLang="en-US" dirty="0"/>
              <a:t> 팀은 어플리케이션 </a:t>
            </a:r>
            <a:r>
              <a:rPr kumimoji="1" lang="en-US" altLang="ko-KR" dirty="0"/>
              <a:t>’</a:t>
            </a:r>
            <a:r>
              <a:rPr kumimoji="1" lang="en-US" altLang="ko-KR" dirty="0" err="1"/>
              <a:t>aidle</a:t>
            </a:r>
            <a:r>
              <a:rPr kumimoji="1" lang="en-US" altLang="ko-KR" dirty="0"/>
              <a:t>’</a:t>
            </a:r>
            <a:r>
              <a:rPr kumimoji="1" lang="ko-KR" altLang="en-US" dirty="0"/>
              <a:t>의 홍보용 웹페이지 제작을 목표로 하여 프로젝트를 진행했습니다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기존에 운영되고 있는 웹페이지를 </a:t>
            </a:r>
            <a:r>
              <a:rPr kumimoji="1" lang="ko-KR" altLang="en-US" dirty="0" err="1"/>
              <a:t>벤칭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마킹하며</a:t>
            </a:r>
            <a:r>
              <a:rPr kumimoji="1" lang="ko-KR" altLang="en-US" dirty="0"/>
              <a:t> 컨셉을 정의했고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전체적인 페이지의 구성을 설계했습니다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이후 </a:t>
            </a:r>
            <a:r>
              <a:rPr kumimoji="1" lang="en-US" altLang="ko-KR" dirty="0"/>
              <a:t>html </a:t>
            </a:r>
            <a:r>
              <a:rPr kumimoji="1" lang="en-US" altLang="ko-KR" dirty="0" err="1"/>
              <a:t>js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css</a:t>
            </a:r>
            <a:r>
              <a:rPr kumimoji="1" lang="en-US" altLang="ko-KR" dirty="0"/>
              <a:t> </a:t>
            </a:r>
            <a:r>
              <a:rPr kumimoji="1" lang="ko-KR" altLang="en-US" dirty="0"/>
              <a:t>코드를 통해 </a:t>
            </a:r>
            <a:r>
              <a:rPr kumimoji="1" lang="ko-KR" altLang="en-US" dirty="0" err="1"/>
              <a:t>프론드</a:t>
            </a:r>
            <a:r>
              <a:rPr kumimoji="1" lang="ko-KR" altLang="en-US" dirty="0"/>
              <a:t> 엔드를 구현했고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최종 완료 이후 </a:t>
            </a:r>
            <a:r>
              <a:rPr kumimoji="1" lang="en-US" altLang="ko-KR" dirty="0" err="1"/>
              <a:t>seo</a:t>
            </a:r>
            <a:r>
              <a:rPr kumimoji="1" lang="en-US" altLang="ko-KR" dirty="0"/>
              <a:t> </a:t>
            </a:r>
            <a:r>
              <a:rPr kumimoji="1" lang="ko-KR" altLang="en-US" dirty="0"/>
              <a:t>최적화 작업과 웹사이트를 게시하는 과정까지 완료했습니다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409848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서브</a:t>
            </a:r>
            <a:r>
              <a:rPr kumimoji="1" lang="ko-KR" altLang="en-US" dirty="0"/>
              <a:t> 페이지의 자주 묻는 질문에서는 검색 필터 및 키워드 검색을 구현했습니다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검색창에 입력되는 텍스트 값과 목록에 있는 텍스트를 비교해 같은 값이면 해당 결과를 </a:t>
            </a:r>
            <a:r>
              <a:rPr kumimoji="1" lang="ko-KR" altLang="en-US" dirty="0" err="1"/>
              <a:t>리턴하도록</a:t>
            </a:r>
            <a:r>
              <a:rPr kumimoji="1" lang="ko-KR" altLang="en-US" dirty="0"/>
              <a:t> 하는 방식입니다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이를 통해 목록으로 분류한 것 이외에도 사용자가 원하는 질문에 보다 쉽게 접근할 수 있는 방법을 구현했습니다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저희 팀은 데이터베이스를 사용하지 않아 공백을 포함하는 문자열을 검색하는 것에 있어서는 정확도가 떨어졌지만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html,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js</a:t>
            </a:r>
            <a:r>
              <a:rPr kumimoji="1" lang="ko-KR" altLang="en-US" dirty="0"/>
              <a:t> 코드만으로도 검색 기능을 구현하는데 초점을 맞췄습니다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113495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pc </a:t>
            </a:r>
            <a:r>
              <a:rPr kumimoji="1" lang="ko-KR" altLang="en-US" dirty="0"/>
              <a:t>화면에서의 구성이 끝난 이후 </a:t>
            </a:r>
            <a:r>
              <a:rPr kumimoji="1" lang="en-US" altLang="ko-KR" dirty="0"/>
              <a:t>media query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사용해 화면 크기 </a:t>
            </a:r>
            <a:r>
              <a:rPr kumimoji="1" lang="en-US" altLang="ko-KR" dirty="0"/>
              <a:t>468px</a:t>
            </a:r>
            <a:r>
              <a:rPr kumimoji="1" lang="ko-KR" altLang="en-US" dirty="0"/>
              <a:t>을 기준으로 하여 그 이하로 내려가면 모바일 화면으로의 전환이 가능하도록 구성했습니다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네비게이션바</a:t>
            </a:r>
            <a:r>
              <a:rPr kumimoji="1" lang="en-US" altLang="ko-KR" dirty="0"/>
              <a:t>,</a:t>
            </a:r>
            <a:r>
              <a:rPr kumimoji="1" lang="ko-KR" altLang="en-US" dirty="0"/>
              <a:t> 메인 이미지</a:t>
            </a:r>
            <a:r>
              <a:rPr kumimoji="1" lang="en-US" altLang="ko-KR" dirty="0"/>
              <a:t>,</a:t>
            </a:r>
            <a:r>
              <a:rPr kumimoji="1" lang="ko-KR" altLang="en-US" dirty="0"/>
              <a:t> 검색 필터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카테고리 등 모바일 화면에 최적화 된 구조로 변경하여 접근성을 높이고 </a:t>
            </a:r>
            <a:r>
              <a:rPr kumimoji="1" lang="en-US" altLang="ko-KR" dirty="0"/>
              <a:t>pc,</a:t>
            </a:r>
            <a:r>
              <a:rPr kumimoji="1" lang="ko-KR" altLang="en-US" dirty="0"/>
              <a:t> 모바일 등 환경에 제한 받지 않는 페이지를 구성했습니다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98771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모바일</a:t>
            </a:r>
            <a:r>
              <a:rPr kumimoji="1" lang="ko-KR" altLang="en-US" dirty="0"/>
              <a:t> 환경에서는 화면 클릭</a:t>
            </a:r>
            <a:r>
              <a:rPr kumimoji="1" lang="en-US" altLang="ko-KR" dirty="0"/>
              <a:t>,</a:t>
            </a:r>
            <a:r>
              <a:rPr kumimoji="1" lang="ko-KR" altLang="en-US" dirty="0"/>
              <a:t> 스크롤에서 터치 기능으로 전환되도록 설정하였습니다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기존의 윈도우 클릭을 비활성화 시키고 사용자의 터치를 인식하게 하여 불필요하게 중복으로 </a:t>
            </a:r>
            <a:r>
              <a:rPr kumimoji="1" lang="ko-KR" altLang="en-US" dirty="0" err="1"/>
              <a:t>터치되는</a:t>
            </a:r>
            <a:r>
              <a:rPr kumimoji="1" lang="ko-KR" altLang="en-US" dirty="0"/>
              <a:t> 현상을 방지했습니다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또한 </a:t>
            </a:r>
            <a:r>
              <a:rPr kumimoji="1" lang="en-US" altLang="ko-KR" dirty="0"/>
              <a:t>pc</a:t>
            </a:r>
            <a:r>
              <a:rPr kumimoji="1" lang="ko-KR" altLang="en-US" dirty="0"/>
              <a:t>보다 작은 모바일 환경에서도 가독성을 잃지 않으면서도 그 기능을 유지하기 위해 페이지의 구성 및 사용 방식을 모바일 친화적으로 변경하였습니다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3343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웹페이지의</a:t>
            </a:r>
            <a:r>
              <a:rPr kumimoji="1" lang="ko-KR" altLang="en-US" dirty="0"/>
              <a:t> 다 만든 이후 </a:t>
            </a:r>
            <a:r>
              <a:rPr kumimoji="1" lang="en-US" altLang="ko-KR" dirty="0"/>
              <a:t>html</a:t>
            </a:r>
            <a:r>
              <a:rPr kumimoji="1" lang="ko-KR" altLang="en-US" dirty="0"/>
              <a:t>에서 제공하는 메타 태그를 사용해 검색 엔진에서 키워드 및 사용 목적을 입력하면 검색될 수 있도록 적절한 키워드를 설정하여 웹페이지 접근성을 확보했습니다</a:t>
            </a:r>
            <a:r>
              <a:rPr kumimoji="1" lang="en-US" altLang="ko-KR" dirty="0"/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869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이후</a:t>
            </a:r>
            <a:r>
              <a:rPr kumimoji="1" lang="ko-KR" altLang="en-US" dirty="0"/>
              <a:t> 최종적으로 웹사이트를 게시하고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github</a:t>
            </a:r>
            <a:r>
              <a:rPr kumimoji="1" lang="ko-KR" altLang="en-US" dirty="0"/>
              <a:t> 페이지에 업로드하여 버전 관리 및 코드 유지 보수를 용이하게 할 수 있도록 하였습니다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64916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먼저</a:t>
            </a:r>
            <a:r>
              <a:rPr kumimoji="1" lang="ko-KR" altLang="en-US" dirty="0"/>
              <a:t> 저희가 대상으로 한 </a:t>
            </a:r>
            <a:r>
              <a:rPr kumimoji="1" lang="en-US" altLang="ko-KR" dirty="0"/>
              <a:t>‘</a:t>
            </a:r>
            <a:r>
              <a:rPr kumimoji="1" lang="en-US" altLang="ko-KR" dirty="0" err="1"/>
              <a:t>aidle</a:t>
            </a:r>
            <a:r>
              <a:rPr kumimoji="1" lang="en-US" altLang="ko-KR" dirty="0"/>
              <a:t>’</a:t>
            </a:r>
            <a:r>
              <a:rPr kumimoji="1" lang="ko-KR" altLang="en-US" dirty="0"/>
              <a:t>이라는 </a:t>
            </a:r>
            <a:r>
              <a:rPr kumimoji="1" lang="ko-KR" altLang="en-US" dirty="0" err="1"/>
              <a:t>어플에</a:t>
            </a:r>
            <a:r>
              <a:rPr kumimoji="1" lang="ko-KR" altLang="en-US" dirty="0"/>
              <a:t> 대한 간단한 소개를 드리겠습니다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en-US" altLang="ko-KR" dirty="0"/>
              <a:t>‘</a:t>
            </a:r>
            <a:r>
              <a:rPr kumimoji="1" lang="en-US" altLang="ko-KR" dirty="0" err="1"/>
              <a:t>aidle</a:t>
            </a:r>
            <a:r>
              <a:rPr kumimoji="1" lang="en-US" altLang="ko-KR" dirty="0"/>
              <a:t>’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ai</a:t>
            </a:r>
            <a:r>
              <a:rPr kumimoji="1" lang="ko-KR" altLang="en-US" dirty="0"/>
              <a:t> 스마트 코칭을 사용해 아이들의 올바른 스마트폰 사용 습관을 기르고 유해한 정보로부터 아이를 지켜 보다 유익한 스마트폰 사용 환경이 조성될 수 있도록 하는 것에 목적을 두고 있는 어플리케이션입니다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안심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보호라는 </a:t>
            </a:r>
            <a:r>
              <a:rPr kumimoji="1" lang="en-US" altLang="ko-KR" dirty="0"/>
              <a:t>3</a:t>
            </a:r>
            <a:r>
              <a:rPr kumimoji="1" lang="ko-KR" altLang="en-US" dirty="0"/>
              <a:t>가지의 키워드를 중심으로 하는 </a:t>
            </a:r>
            <a:r>
              <a:rPr kumimoji="1" lang="en-US" altLang="ko-KR" dirty="0"/>
              <a:t>‘</a:t>
            </a:r>
            <a:r>
              <a:rPr kumimoji="1" lang="en-US" altLang="ko-KR" dirty="0" err="1"/>
              <a:t>aidle</a:t>
            </a:r>
            <a:r>
              <a:rPr kumimoji="1" lang="en-US" altLang="ko-KR" dirty="0"/>
              <a:t>’</a:t>
            </a:r>
            <a:r>
              <a:rPr kumimoji="1" lang="ko-KR" altLang="en-US" dirty="0"/>
              <a:t>은 스마트폰을 처음 사용하는 초등학생을 가진 학부모를 주 타겟으로 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스마트폰을 처음 사용하는 초등학생 자녀의 사용 습관을 정립하고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이를 설정하는 학부모에게 가이드라인 제시 및 그 수단을 제공하는 </a:t>
            </a:r>
            <a:r>
              <a:rPr kumimoji="1" lang="ko-KR" altLang="en-US" dirty="0" err="1"/>
              <a:t>어플리케이션으로서의</a:t>
            </a:r>
            <a:r>
              <a:rPr kumimoji="1" lang="ko-KR" altLang="en-US" dirty="0"/>
              <a:t> 기능 홍보가 웹 페이지의 목적입니다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29687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웹</a:t>
            </a:r>
            <a:r>
              <a:rPr kumimoji="1" lang="ko-KR" altLang="en-US" dirty="0"/>
              <a:t>페이지의 컨셉은 스크롤 기반의 애니메이션 페이지 전환 방식으로의 개발을 기반으로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솔루션 주요 기능을 각 섹션 별로 표시하고 전환 방식을 윈도우 휠 방식으로 구현하려 했습니다</a:t>
            </a:r>
            <a:r>
              <a:rPr kumimoji="1" lang="en-US" altLang="ko-KR" dirty="0"/>
              <a:t>.</a:t>
            </a:r>
          </a:p>
          <a:p>
            <a:r>
              <a:rPr kumimoji="1" lang="ko-Kore-KR" altLang="en-US" dirty="0"/>
              <a:t>어플리케이션</a:t>
            </a:r>
            <a:r>
              <a:rPr kumimoji="1" lang="ko-KR" altLang="en-US" dirty="0"/>
              <a:t> 사용의 장점을 부각시키기 위해 아이의 스마트폰 중고에 대한 경각심을 보여주는 이미지를 먼저 노출한 뒤 그 다음 섹션에 앱 기능을 통한 해결 방안을 제시하는 구조를 설계했습니다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어플의 주요 기능인 </a:t>
            </a:r>
            <a:r>
              <a:rPr kumimoji="1" lang="en-US" altLang="ko-KR" dirty="0"/>
              <a:t>ai ~ </a:t>
            </a:r>
            <a:r>
              <a:rPr kumimoji="1" lang="ko-KR" altLang="en-US" dirty="0"/>
              <a:t>접근 리포트 기능 순서로 페이지를 구성하였습니다</a:t>
            </a:r>
            <a:r>
              <a:rPr kumimoji="1" lang="en-US" altLang="ko-KR" dirty="0"/>
              <a:t>.</a:t>
            </a:r>
            <a:endParaRPr kumimoji="1" lang="en-US" alt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04651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현재</a:t>
            </a:r>
            <a:r>
              <a:rPr kumimoji="1" lang="ko-KR" altLang="en-US" dirty="0"/>
              <a:t> 웹 페이지 구조의 트렌드는 이미지를 기반으로 한 윈도우 스크롤 방식입니다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이미지</a:t>
            </a:r>
            <a:r>
              <a:rPr kumimoji="1" lang="en-US" altLang="ko-KR" dirty="0"/>
              <a:t>,</a:t>
            </a:r>
            <a:r>
              <a:rPr kumimoji="1" lang="ko-KR" altLang="en-US" dirty="0"/>
              <a:t> 동영상의 전환을 통해 텍스트보다 직관적으로 정보를 전달하고 사용자의 접근성을 확보해 어플리케이션 홍보라는 웹페이지의 목적을 보다 효율적으로 달성할 수 있도록 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0008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이후</a:t>
            </a:r>
            <a:r>
              <a:rPr kumimoji="1" lang="ko-KR" altLang="en-US" dirty="0"/>
              <a:t> 웹사이트의 메인 페이지 구성을 각 단계별로 설정하였습니다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크게 상단 메뉴인 </a:t>
            </a:r>
            <a:r>
              <a:rPr kumimoji="1" lang="ko-KR" altLang="en-US" dirty="0" err="1"/>
              <a:t>네비게이션바</a:t>
            </a:r>
            <a:r>
              <a:rPr kumimoji="1" lang="en-US" altLang="ko-KR" dirty="0"/>
              <a:t>,</a:t>
            </a:r>
            <a:r>
              <a:rPr kumimoji="1" lang="ko-KR" altLang="en-US" dirty="0"/>
              <a:t> 메인 콘텐츠인 앱 소개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추가적인 정보 전달을 위한 하단 메뉴로 구성했습니다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상단 메뉴는 자바 스크립트 반응형 메뉴 구성을 통해 </a:t>
            </a:r>
            <a:r>
              <a:rPr kumimoji="1" lang="en-US" altLang="ko-KR" dirty="0"/>
              <a:t>pc,</a:t>
            </a:r>
            <a:r>
              <a:rPr kumimoji="1" lang="ko-KR" altLang="en-US" dirty="0"/>
              <a:t> 모바일 등 화면 크기에 구애 받지 않는 페이지 환경을 조성하려 하였고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메인 콘텐츠에는 각 섹션마다 동적 애니메이션 효과를 구현하여 보다 역동적인 화면을 구성해 사용자에게 각인 시키고자 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하단 메뉴에는 회사 소개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약관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sns</a:t>
            </a:r>
            <a:r>
              <a:rPr kumimoji="1" lang="en-US" altLang="ko-KR" dirty="0"/>
              <a:t> </a:t>
            </a:r>
            <a:r>
              <a:rPr kumimoji="1" lang="ko-KR" altLang="en-US" dirty="0"/>
              <a:t>링크를 추가해 추가적인 정보 전달을 위한 구조를 설계했습니다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42902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스크롤에</a:t>
            </a:r>
            <a:r>
              <a:rPr kumimoji="1" lang="ko-KR" altLang="en-US" dirty="0"/>
              <a:t> 따라 차례로 경각심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해결 방안으로 이어지는 식의 화면을 구성한다는 컨셉에 따라 스마트폰 중독 경각심 이미지 및 문구를 먼저 나타내고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어플리케이션 화면을 통해 해결방안 내용의 기능 설명을 표시했습니다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해결 방안 내용에는 실제 어플리케이션 화면과 같은 스마트폰 이미지를 사용해 어플 사용의 장점을 부각하고자 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7155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전반적인</a:t>
            </a:r>
            <a:r>
              <a:rPr kumimoji="1" lang="ko-KR" altLang="en-US" dirty="0"/>
              <a:t> 설계가 완료된 이후 실무 협업 디자인 툴인 </a:t>
            </a:r>
            <a:r>
              <a:rPr kumimoji="1" lang="en-US" altLang="ko-KR" dirty="0" err="1"/>
              <a:t>figma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사용해 메인 콘텐츠 및 사용 가이드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자주 묻는 질문 페이지를 포함한 서브 콘텐츠의 디자인을 최종적으로 확정했습니다</a:t>
            </a:r>
            <a:endParaRPr kumimoji="1" lang="en-US" altLang="ko-KR" dirty="0"/>
          </a:p>
          <a:p>
            <a:r>
              <a:rPr kumimoji="1" lang="ko-KR" altLang="en-US" dirty="0"/>
              <a:t>또한 </a:t>
            </a:r>
            <a:r>
              <a:rPr kumimoji="1" lang="en-US" altLang="ko-KR" dirty="0"/>
              <a:t>pc </a:t>
            </a:r>
            <a:r>
              <a:rPr kumimoji="1" lang="ko-KR" altLang="en-US" dirty="0"/>
              <a:t>화면과 모바일 화면을 따로 구성해 시각적인 디자인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사용성을 먼저 확인해볼 수 있었습니다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14240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이후</a:t>
            </a:r>
            <a:r>
              <a:rPr kumimoji="1" lang="ko-KR" altLang="en-US" dirty="0"/>
              <a:t> 자바 스크립트 코딩을 통해 스크롤 페이지 전환 방식을 구현했습니다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ore-KR" dirty="0"/>
              <a:t>pc </a:t>
            </a:r>
            <a:r>
              <a:rPr kumimoji="1" lang="ko-KR" altLang="en-US" dirty="0"/>
              <a:t>페이지의 경우 윈도우의 기본 스크롤 동작을 막고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페이지 단위로 스크롤이 내려갈 수 있도록 설정하였고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이미지가 있는 페이지의 페이드인 페이드아웃</a:t>
            </a:r>
            <a:r>
              <a:rPr kumimoji="1" lang="en-US" altLang="ko-KR" dirty="0"/>
              <a:t>,</a:t>
            </a:r>
            <a:r>
              <a:rPr kumimoji="1" lang="ko-KR" altLang="en-US" dirty="0"/>
              <a:t> 배경에 따른 </a:t>
            </a:r>
            <a:r>
              <a:rPr kumimoji="1" lang="ko-KR" altLang="en-US" dirty="0" err="1"/>
              <a:t>네이게이션바</a:t>
            </a:r>
            <a:r>
              <a:rPr kumimoji="1" lang="ko-KR" altLang="en-US" dirty="0"/>
              <a:t> 및 메인 로고의 색 변경을 구현하였습니다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모바일 페이지의 경우 터치 스크롤을 통해 페이지 전환이 이루어질 수 있도록 하였습니다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805918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메인</a:t>
            </a:r>
            <a:r>
              <a:rPr kumimoji="1" lang="ko-KR" altLang="en-US" dirty="0"/>
              <a:t> 이미지가 아닌</a:t>
            </a:r>
            <a:r>
              <a:rPr kumimoji="1" lang="en-US" altLang="ko-KR" dirty="0"/>
              <a:t>,</a:t>
            </a:r>
            <a:r>
              <a:rPr kumimoji="1" lang="ko-KR" altLang="en-US" dirty="0"/>
              <a:t> 텍스트와 스마트폰 화면이 함께 나오는 페이지는 슬라이드업 효과를 사용해 화면 아래에서 중앙으로 올라오는 형식의 애니메이션을 구현했습니다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2F7D92-5F0F-C241-BFB1-9BFA70CEFA0F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3455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1B8EDF-E9B3-5204-3E6E-2D89CC326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583C5D0-943B-5DA9-4E80-225EE520B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429BB3-732D-1999-C39F-6386156F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798A39-811F-7D29-E44B-FDD817A17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F292D6-42A5-E6AF-B0FE-FD2D97497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979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AC578-0F6B-D9B9-4C4F-BA15982EB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5E9328B-4F63-DBDF-33F0-2D76197B2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784970-2346-00D1-9D0C-3B3A64F21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8F5BD9-5D04-D8F2-FCD4-26BE1A33D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DCBAE0-A047-DFD6-2E47-3D26A1E46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101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A9E678B-8E29-E61E-8CDA-64FF72662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1B991C-7027-CC5C-526B-B2D1A1382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167E91-A673-B657-4C6A-03F9923EE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63EAE3-A1F3-616B-BA8C-4EEBD2ADF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6F1E4C-D1B6-3344-9789-70D2930D6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9529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643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D58D1A-6562-8D4C-816C-E46E4FD8D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568AB1-A1DD-3A05-35D3-205E59D38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322EFA-713D-A5F5-62E3-86EB65855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88719-EA7F-9504-869B-247A2AAE2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2B50C5-F8BA-32AE-4C67-B138D2B26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96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AC9F94-539A-2053-131F-7C8260FEB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DF71D9-4F93-28E5-A5FC-3260B43EF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620207-50DE-8FB2-617E-474A6EAF4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D2C92-635D-0CA1-76DD-248D33030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30A533-CF8C-9078-68C2-9AB685721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819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6FD35F-82DA-2197-CF72-8953C43A6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F06B1D-B949-B543-7B40-0CB872EF1D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DFFB643-F1DC-DD74-0AD5-62BB15B5F0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94FB22-E314-7AD4-E7CF-240D7A4D1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7C9562-5660-2D5F-9EDA-ED723D89F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0842BC-4A32-ECE9-5AEF-0D762BBFB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875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C7B5C1-D5A0-E945-7DCC-253C543C3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9CD0F5-6BB6-4419-1F8D-6B31F6DF0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A237BE6-06E2-652F-7F9E-FA604F98C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AB8854A-1ED7-3669-75B6-1E37AF214A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F99D9A2-2107-0246-A144-49A3F0CED1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93A39B-1A5A-0B93-4AB4-45445AD1E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1F557C-B13F-1B50-CB58-E76F5894F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6D5EF2-A99B-DC41-C9DC-61AC87223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368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39D6C4-3732-6482-D2D7-EE594C582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A6B54D4-F1D7-B688-6D1B-D650FCCCB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55E885E-23C6-CF86-AB41-578FCA767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6061111-C6F5-87BC-D957-CE1388A63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998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84C331E-028A-BF60-A8D5-022787E1B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1EE02E-7C70-9813-EBAC-3F8D52889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E4D5C6-A20C-2131-3336-2FCE68EB4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815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60C588-A639-F68C-B2CA-577CF49E5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CD0C6B-4344-7799-2EE9-A6E5176A3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312AE2-37B7-6D8B-5414-CB47DF3631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64E264-6761-7B34-DF5E-41F2879CD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448C4B-7F3C-E498-D638-A346AF860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D6EE9C-1EA1-3F1F-BB3C-18FD9A88E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932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1C2BDF-605E-6404-594A-B97FB504B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807E9F-7793-1475-9712-3FDA38529C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32E777-B9EC-DF2D-CE41-A26A9219A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309C9A-D8B2-95CC-871A-06E64450A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E881C4-5645-5109-06CF-934213004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6BC55D-3C09-CC4A-B2F8-86884B35E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415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CF78C94-1B62-9E6C-0100-25DB3BEBA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3A09CC-263D-375B-99B9-D3EBD2F32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F32166-2C82-0DA9-651A-21D55EF53E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07B6D-4B76-4934-B323-2045234BA310}" type="datetimeFigureOut">
              <a:rPr lang="ko-KR" altLang="en-US" smtClean="0"/>
              <a:t>2024. 1. 29.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3CFE49-390E-8FE3-86A6-9529ED79D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1A417C-B554-F7CB-A7EE-8C9ADCE590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CF097-77D5-4EE8-AB09-011097B36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16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4.png"/><Relationship Id="rId5" Type="http://schemas.openxmlformats.org/officeDocument/2006/relationships/image" Target="../media/image13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aidle.net/" TargetMode="Externa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7E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클립아트, 만화 영화, 일러스트레이션이(가) 표시된 사진&#10;&#10;자동 생성된 설명">
            <a:extLst>
              <a:ext uri="{FF2B5EF4-FFF2-40B4-BE49-F238E27FC236}">
                <a16:creationId xmlns:a16="http://schemas.microsoft.com/office/drawing/2014/main" id="{96A996E6-B6A8-2810-9B8C-FDC4C37969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808" y="3379121"/>
            <a:ext cx="6190488" cy="347887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974948"/>
            <a:ext cx="9144000" cy="2387600"/>
          </a:xfrm>
        </p:spPr>
        <p:txBody>
          <a:bodyPr/>
          <a:lstStyle/>
          <a:p>
            <a:r>
              <a:rPr lang="ko-KR" altLang="en-US" spc="-150" dirty="0">
                <a:solidFill>
                  <a:schemeClr val="bg1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홍보 웹사이트 개발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3376" y="836007"/>
            <a:ext cx="2856432" cy="697862"/>
          </a:xfrm>
        </p:spPr>
        <p:txBody>
          <a:bodyPr>
            <a:normAutofit/>
          </a:bodyPr>
          <a:lstStyle/>
          <a:p>
            <a:pPr algn="l">
              <a:lnSpc>
                <a:spcPct val="30000"/>
              </a:lnSpc>
            </a:pPr>
            <a:r>
              <a:rPr lang="ko-KR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현장 중심 </a:t>
            </a:r>
            <a:r>
              <a:rPr lang="ko-KR" altLang="ko-KR" sz="12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프론트엔드</a:t>
            </a:r>
            <a:r>
              <a:rPr lang="ko-KR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개발 프로젝트</a:t>
            </a:r>
            <a:endParaRPr lang="en-US" altLang="ko-KR" sz="12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l">
              <a:lnSpc>
                <a:spcPct val="3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한양대 </a:t>
            </a:r>
            <a:r>
              <a:rPr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–</a:t>
            </a:r>
            <a:r>
              <a:rPr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광명시 </a:t>
            </a:r>
            <a:r>
              <a:rPr lang="ko-KR" altLang="en-US" sz="12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캡스톤디자인</a:t>
            </a:r>
            <a:endParaRPr lang="ko-KR" altLang="en-US" sz="12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62F4CF-3324-54A4-0ADE-76F704CDBAB9}"/>
              </a:ext>
            </a:extLst>
          </p:cNvPr>
          <p:cNvSpPr txBox="1"/>
          <p:nvPr/>
        </p:nvSpPr>
        <p:spPr>
          <a:xfrm>
            <a:off x="9932912" y="6079189"/>
            <a:ext cx="250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설</a:t>
            </a:r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ore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재</a:t>
            </a:r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ore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호</a:t>
            </a:r>
            <a:r>
              <a:rPr kumimoji="1" lang="en-US" altLang="ko-Kore-KR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</a:t>
            </a:r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</a:t>
            </a:r>
            <a:r>
              <a:rPr kumimoji="1" lang="ko-Kore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오</a:t>
            </a:r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ore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재</a:t>
            </a:r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ore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헌</a:t>
            </a:r>
            <a:r>
              <a:rPr kumimoji="1" lang="en-US" altLang="ko-Kore-KR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</a:t>
            </a:r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</a:t>
            </a:r>
            <a:r>
              <a:rPr kumimoji="1" lang="ko-Kore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최</a:t>
            </a:r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ore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준</a:t>
            </a:r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ore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규</a:t>
            </a:r>
            <a:endParaRPr kumimoji="1" lang="en-US" altLang="ko-Kore-KR" sz="1400" spc="-15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D5F834-74A1-404F-6A90-4ADAB3FA6EBB}"/>
              </a:ext>
            </a:extLst>
          </p:cNvPr>
          <p:cNvSpPr txBox="1"/>
          <p:nvPr/>
        </p:nvSpPr>
        <p:spPr>
          <a:xfrm>
            <a:off x="9932912" y="5492908"/>
            <a:ext cx="14157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지도교수 </a:t>
            </a:r>
            <a:r>
              <a:rPr kumimoji="1" lang="en-US" altLang="ko-KR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임 금 순</a:t>
            </a:r>
            <a:endParaRPr kumimoji="1" lang="ko-Kore-KR" altLang="en-US" sz="1400" spc="-15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702431-CF8F-5BEB-9A72-F651B322A851}"/>
              </a:ext>
            </a:extLst>
          </p:cNvPr>
          <p:cNvSpPr txBox="1"/>
          <p:nvPr/>
        </p:nvSpPr>
        <p:spPr>
          <a:xfrm>
            <a:off x="9932912" y="5786049"/>
            <a:ext cx="1148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멘토</a:t>
            </a:r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</a:t>
            </a:r>
            <a:r>
              <a:rPr kumimoji="1" lang="en-US" altLang="ko-KR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  <a:r>
              <a:rPr kumimoji="1" lang="ko-KR" altLang="en-US" sz="1400" spc="-15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장 경 식</a:t>
            </a:r>
            <a:endParaRPr kumimoji="1" lang="ko-Kore-KR" altLang="en-US" sz="1400" spc="-15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40FBBA2C-7F9C-3D01-43AC-03A46776D577}"/>
              </a:ext>
            </a:extLst>
          </p:cNvPr>
          <p:cNvSpPr txBox="1">
            <a:spLocks/>
          </p:cNvSpPr>
          <p:nvPr/>
        </p:nvSpPr>
        <p:spPr>
          <a:xfrm>
            <a:off x="1663904" y="31792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3800" spc="-150" dirty="0">
                <a:solidFill>
                  <a:srgbClr val="F7BC33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AIDLE</a:t>
            </a:r>
            <a:endParaRPr lang="ko-KR" altLang="en-US" sz="13800" spc="-150" dirty="0">
              <a:solidFill>
                <a:srgbClr val="F7BC33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6C072F1-7057-7D04-9985-9A95A7B72F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88" y="216912"/>
            <a:ext cx="454138" cy="454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D99BE96-F9C1-02F5-45C4-A546C4DDC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382" y="216912"/>
            <a:ext cx="889428" cy="40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9833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D640962B-EB97-C2C1-69DE-5C325066FB11}"/>
              </a:ext>
            </a:extLst>
          </p:cNvPr>
          <p:cNvGrpSpPr/>
          <p:nvPr/>
        </p:nvGrpSpPr>
        <p:grpSpPr>
          <a:xfrm>
            <a:off x="725075" y="1882210"/>
            <a:ext cx="6130860" cy="4245459"/>
            <a:chOff x="725075" y="2087690"/>
            <a:chExt cx="6130860" cy="4245459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5075" y="2087690"/>
              <a:ext cx="3229426" cy="2238687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4314" y="2826685"/>
              <a:ext cx="4261621" cy="3506464"/>
            </a:xfrm>
            <a:prstGeom prst="rect">
              <a:avLst/>
            </a:prstGeom>
          </p:spPr>
        </p:pic>
      </p:grpSp>
      <p:sp>
        <p:nvSpPr>
          <p:cNvPr id="4" name="제목 1">
            <a:extLst>
              <a:ext uri="{FF2B5EF4-FFF2-40B4-BE49-F238E27FC236}">
                <a16:creationId xmlns:a16="http://schemas.microsoft.com/office/drawing/2014/main" id="{E0C42770-DCF3-5970-A16F-3C2FA8D5983B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프론트 개발 주요 기능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2BC8FC-C57D-96CE-E404-B9A446D8E067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주요 기능 </a:t>
            </a:r>
            <a:r>
              <a:rPr lang="en-US" altLang="ko-KR" sz="1400" dirty="0"/>
              <a:t>–</a:t>
            </a:r>
            <a:r>
              <a:rPr lang="ko-KR" altLang="en-US" sz="1400" dirty="0"/>
              <a:t> </a:t>
            </a:r>
            <a:r>
              <a:rPr lang="en-US" altLang="ko-KR" sz="1400" dirty="0"/>
              <a:t>Scroll </a:t>
            </a:r>
            <a:r>
              <a:rPr lang="ko-KR" altLang="en-US" sz="1400" dirty="0"/>
              <a:t>구간에 따른 </a:t>
            </a:r>
            <a:r>
              <a:rPr lang="en-US" altLang="ko-KR" sz="1400" dirty="0"/>
              <a:t>CSS </a:t>
            </a:r>
            <a:r>
              <a:rPr lang="ko-KR" altLang="en-US" sz="1400" dirty="0"/>
              <a:t>애니메이션 효과</a:t>
            </a:r>
            <a:endParaRPr lang="en-US" altLang="ko-KR" sz="1400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3C96F4B-B5B5-98F6-57C6-4A830518545F}"/>
              </a:ext>
            </a:extLst>
          </p:cNvPr>
          <p:cNvGrpSpPr/>
          <p:nvPr/>
        </p:nvGrpSpPr>
        <p:grpSpPr>
          <a:xfrm>
            <a:off x="7193426" y="1659089"/>
            <a:ext cx="4808520" cy="4663427"/>
            <a:chOff x="6998495" y="926090"/>
            <a:chExt cx="4808520" cy="4663427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9EDBDF38-D661-61E8-C694-3FA121B7B28D}"/>
                </a:ext>
              </a:extLst>
            </p:cNvPr>
            <p:cNvGrpSpPr/>
            <p:nvPr/>
          </p:nvGrpSpPr>
          <p:grpSpPr>
            <a:xfrm>
              <a:off x="6998495" y="926090"/>
              <a:ext cx="4178742" cy="4663427"/>
              <a:chOff x="6998495" y="926090"/>
              <a:chExt cx="4178742" cy="4663427"/>
            </a:xfrm>
          </p:grpSpPr>
          <p:pic>
            <p:nvPicPr>
              <p:cNvPr id="11" name="그림 10"/>
              <p:cNvPicPr>
                <a:picLocks noChangeAspect="1"/>
              </p:cNvPicPr>
              <p:nvPr/>
            </p:nvPicPr>
            <p:blipFill rotWithShape="1">
              <a:blip r:embed="rId5"/>
              <a:srcRect t="50751"/>
              <a:stretch/>
            </p:blipFill>
            <p:spPr>
              <a:xfrm>
                <a:off x="6998495" y="926090"/>
                <a:ext cx="4178742" cy="2323201"/>
              </a:xfrm>
              <a:prstGeom prst="rect">
                <a:avLst/>
              </a:prstGeom>
              <a:ln>
                <a:solidFill>
                  <a:schemeClr val="bg2">
                    <a:lumMod val="90000"/>
                  </a:schemeClr>
                </a:solidFill>
              </a:ln>
            </p:spPr>
          </p:pic>
          <p:pic>
            <p:nvPicPr>
              <p:cNvPr id="13" name="그림 12"/>
              <p:cNvPicPr>
                <a:picLocks noChangeAspect="1"/>
              </p:cNvPicPr>
              <p:nvPr/>
            </p:nvPicPr>
            <p:blipFill rotWithShape="1">
              <a:blip r:embed="rId5"/>
              <a:srcRect t="50751"/>
              <a:stretch/>
            </p:blipFill>
            <p:spPr>
              <a:xfrm>
                <a:off x="6998495" y="3266316"/>
                <a:ext cx="4178742" cy="2323201"/>
              </a:xfrm>
              <a:prstGeom prst="rect">
                <a:avLst/>
              </a:prstGeom>
              <a:ln>
                <a:solidFill>
                  <a:schemeClr val="bg2">
                    <a:lumMod val="90000"/>
                  </a:schemeClr>
                </a:solidFill>
              </a:ln>
            </p:spPr>
          </p:pic>
          <p:sp>
            <p:nvSpPr>
              <p:cNvPr id="3" name="직사각형 2"/>
              <p:cNvSpPr/>
              <p:nvPr/>
            </p:nvSpPr>
            <p:spPr>
              <a:xfrm>
                <a:off x="9161929" y="1268483"/>
                <a:ext cx="1255059" cy="181679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8" name="그림 17"/>
              <p:cNvPicPr>
                <a:picLocks noChangeAspect="1"/>
              </p:cNvPicPr>
              <p:nvPr/>
            </p:nvPicPr>
            <p:blipFill rotWithShape="1">
              <a:blip r:embed="rId5"/>
              <a:srcRect l="18091" t="54875" r="55093" b="17759"/>
              <a:stretch/>
            </p:blipFill>
            <p:spPr>
              <a:xfrm>
                <a:off x="7756221" y="1484572"/>
                <a:ext cx="1120588" cy="1290919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</p:pic>
          <p:pic>
            <p:nvPicPr>
              <p:cNvPr id="19" name="그림 18"/>
              <p:cNvPicPr>
                <a:picLocks noChangeAspect="1"/>
              </p:cNvPicPr>
              <p:nvPr/>
            </p:nvPicPr>
            <p:blipFill rotWithShape="1">
              <a:blip r:embed="rId5"/>
              <a:srcRect l="52845" t="54875" r="20339" b="17759"/>
              <a:stretch/>
            </p:blipFill>
            <p:spPr>
              <a:xfrm>
                <a:off x="9189120" y="1931178"/>
                <a:ext cx="1120588" cy="1290919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p:grpSp>
        <p:pic>
          <p:nvPicPr>
            <p:cNvPr id="16" name="그림 15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C4D8FE52-5A93-1057-39E0-2A18AB15547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7698" y="2913145"/>
              <a:ext cx="689317" cy="6893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8964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r="31006"/>
          <a:stretch/>
        </p:blipFill>
        <p:spPr>
          <a:xfrm>
            <a:off x="987715" y="1768254"/>
            <a:ext cx="5038080" cy="359314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1477" y="1305719"/>
            <a:ext cx="4776238" cy="247486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418844A7-3454-C3EF-3728-9AD42B66B6FA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프론트 개발 주요 기능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4D538A-428F-0ECC-2C18-06AC8AF12929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주요 기능 </a:t>
            </a:r>
            <a:r>
              <a:rPr lang="en-US" altLang="ko-KR" sz="1400" dirty="0"/>
              <a:t>–</a:t>
            </a:r>
            <a:r>
              <a:rPr lang="ko-KR" altLang="en-US" sz="1400" dirty="0"/>
              <a:t> </a:t>
            </a:r>
            <a:r>
              <a:rPr lang="en-US" altLang="ko-KR" sz="1400" dirty="0"/>
              <a:t>Java script</a:t>
            </a:r>
            <a:r>
              <a:rPr lang="ko-KR" altLang="en-US" sz="1400" dirty="0"/>
              <a:t>로 구현된 검색 키워드 기능</a:t>
            </a:r>
            <a:endParaRPr lang="en-US" altLang="ko-KR" sz="1400" dirty="0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A384AAF-F1BF-B1DF-7C37-9196F9E7F035}"/>
              </a:ext>
            </a:extLst>
          </p:cNvPr>
          <p:cNvGrpSpPr/>
          <p:nvPr/>
        </p:nvGrpSpPr>
        <p:grpSpPr>
          <a:xfrm>
            <a:off x="6594971" y="4035631"/>
            <a:ext cx="4829250" cy="2325094"/>
            <a:chOff x="7200611" y="3513117"/>
            <a:chExt cx="4829250" cy="2325094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0611" y="3513117"/>
              <a:ext cx="4829250" cy="2325094"/>
            </a:xfrm>
            <a:prstGeom prst="rect">
              <a:avLst/>
            </a:prstGeom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D76D8F0-5E62-0019-A2BD-4434401AEFBB}"/>
                </a:ext>
              </a:extLst>
            </p:cNvPr>
            <p:cNvSpPr/>
            <p:nvPr/>
          </p:nvSpPr>
          <p:spPr>
            <a:xfrm>
              <a:off x="8627165" y="4301320"/>
              <a:ext cx="182880" cy="1593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204D539F-AF22-870D-D831-7D359C896B7A}"/>
                </a:ext>
              </a:extLst>
            </p:cNvPr>
            <p:cNvGrpSpPr/>
            <p:nvPr/>
          </p:nvGrpSpPr>
          <p:grpSpPr>
            <a:xfrm>
              <a:off x="8573817" y="4291256"/>
              <a:ext cx="383364" cy="200055"/>
              <a:chOff x="6356255" y="3395555"/>
              <a:chExt cx="369996" cy="165216"/>
            </a:xfrm>
          </p:grpSpPr>
          <p:sp>
            <p:nvSpPr>
              <p:cNvPr id="17" name="직사각형 16"/>
              <p:cNvSpPr/>
              <p:nvPr/>
            </p:nvSpPr>
            <p:spPr>
              <a:xfrm>
                <a:off x="6383627" y="3396715"/>
                <a:ext cx="284557" cy="162894"/>
              </a:xfrm>
              <a:prstGeom prst="rect">
                <a:avLst/>
              </a:prstGeom>
              <a:solidFill>
                <a:schemeClr val="accent4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46997E-2E86-6C6D-4795-A1E1938ECC30}"/>
                  </a:ext>
                </a:extLst>
              </p:cNvPr>
              <p:cNvSpPr txBox="1"/>
              <p:nvPr/>
            </p:nvSpPr>
            <p:spPr>
              <a:xfrm>
                <a:off x="6356255" y="3395555"/>
                <a:ext cx="369996" cy="165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ore-KR" altLang="en-US" sz="700" dirty="0"/>
                  <a:t>자녀</a:t>
                </a:r>
              </a:p>
            </p:txBody>
          </p:sp>
        </p:grp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49D4472-542B-7B33-2F38-F002A6F390C5}"/>
                </a:ext>
              </a:extLst>
            </p:cNvPr>
            <p:cNvSpPr/>
            <p:nvPr/>
          </p:nvSpPr>
          <p:spPr>
            <a:xfrm>
              <a:off x="9392920" y="4919965"/>
              <a:ext cx="188402" cy="197243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0F8C0E0-3BCA-CC4C-F0DE-8AA298826E21}"/>
                </a:ext>
              </a:extLst>
            </p:cNvPr>
            <p:cNvSpPr/>
            <p:nvPr/>
          </p:nvSpPr>
          <p:spPr>
            <a:xfrm>
              <a:off x="9392920" y="5190390"/>
              <a:ext cx="188402" cy="197243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EA1ACEB-6106-5112-08D0-834F32238A68}"/>
                </a:ext>
              </a:extLst>
            </p:cNvPr>
            <p:cNvSpPr/>
            <p:nvPr/>
          </p:nvSpPr>
          <p:spPr>
            <a:xfrm>
              <a:off x="9392920" y="5484679"/>
              <a:ext cx="188402" cy="197243"/>
            </a:xfrm>
            <a:prstGeom prst="rect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FA0C410-AF85-172F-6DA3-18D13552A0F8}"/>
              </a:ext>
            </a:extLst>
          </p:cNvPr>
          <p:cNvSpPr txBox="1"/>
          <p:nvPr/>
        </p:nvSpPr>
        <p:spPr>
          <a:xfrm>
            <a:off x="1148905" y="5468921"/>
            <a:ext cx="4760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757AD2"/>
                </a:solidFill>
              </a:rPr>
              <a:t>Java script </a:t>
            </a:r>
            <a:r>
              <a:rPr lang="ko-KR" altLang="en-US" b="1" dirty="0">
                <a:solidFill>
                  <a:srgbClr val="757AD2"/>
                </a:solidFill>
              </a:rPr>
              <a:t>코드</a:t>
            </a:r>
            <a:endParaRPr lang="en-US" altLang="ko-KR" b="1" dirty="0">
              <a:solidFill>
                <a:srgbClr val="757AD2"/>
              </a:solidFill>
            </a:endParaRPr>
          </a:p>
          <a:p>
            <a:pPr algn="ctr"/>
            <a:r>
              <a:rPr lang="ko-KR" altLang="en-US" dirty="0"/>
              <a:t>검색 필터 및 키워드 검색 구현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89226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889" y="1933967"/>
            <a:ext cx="4725387" cy="255619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5572" y="3009077"/>
            <a:ext cx="4052009" cy="3521949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CB8301EC-1526-AA2C-5F4A-83C0E5D941BC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프론트 개발 주요 기능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D04BC9-FC28-A498-F29C-280522489392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주요 기능 </a:t>
            </a:r>
            <a:r>
              <a:rPr lang="en-US" altLang="ko-KR" sz="1400" dirty="0"/>
              <a:t>–</a:t>
            </a:r>
            <a:r>
              <a:rPr lang="ko-KR" altLang="en-US" sz="1400" dirty="0"/>
              <a:t> </a:t>
            </a:r>
            <a:r>
              <a:rPr lang="en-US" altLang="ko-KR" sz="1400" dirty="0"/>
              <a:t>Mobile</a:t>
            </a:r>
            <a:r>
              <a:rPr lang="ko-KR" altLang="en-US" sz="1400" dirty="0"/>
              <a:t> 환경 </a:t>
            </a:r>
            <a:r>
              <a:rPr lang="en-US" altLang="ko-KR" sz="1400" dirty="0"/>
              <a:t>(Navigation bar)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8578B028-D389-D661-3822-16592B593A65}"/>
              </a:ext>
            </a:extLst>
          </p:cNvPr>
          <p:cNvGrpSpPr/>
          <p:nvPr/>
        </p:nvGrpSpPr>
        <p:grpSpPr>
          <a:xfrm>
            <a:off x="7355177" y="1040390"/>
            <a:ext cx="4178742" cy="2778724"/>
            <a:chOff x="6961477" y="684790"/>
            <a:chExt cx="4178742" cy="2778724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5"/>
            <a:srcRect t="50751"/>
            <a:stretch/>
          </p:blipFill>
          <p:spPr>
            <a:xfrm>
              <a:off x="6961477" y="684790"/>
              <a:ext cx="4178742" cy="2323201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D41A6E9-0BF4-FA49-C9D0-E964894EBFC9}"/>
                </a:ext>
              </a:extLst>
            </p:cNvPr>
            <p:cNvSpPr txBox="1"/>
            <p:nvPr/>
          </p:nvSpPr>
          <p:spPr>
            <a:xfrm>
              <a:off x="8475650" y="3094182"/>
              <a:ext cx="11503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solidFill>
                    <a:srgbClr val="757AD2"/>
                  </a:solidFill>
                </a:rPr>
                <a:t>웹 페이지</a:t>
              </a:r>
              <a:endParaRPr lang="en-US" altLang="ko-KR" b="1" dirty="0">
                <a:solidFill>
                  <a:srgbClr val="757AD2"/>
                </a:solidFill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8C8BFDC-CF70-EFEC-2FD7-5EF1F2D44903}"/>
              </a:ext>
            </a:extLst>
          </p:cNvPr>
          <p:cNvGrpSpPr/>
          <p:nvPr/>
        </p:nvGrpSpPr>
        <p:grpSpPr>
          <a:xfrm>
            <a:off x="8431536" y="3990404"/>
            <a:ext cx="2026024" cy="2540622"/>
            <a:chOff x="8243170" y="4066604"/>
            <a:chExt cx="2026024" cy="2540622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6"/>
            <a:srcRect l="54633" t="1179" r="781" b="40662"/>
            <a:stretch/>
          </p:blipFill>
          <p:spPr>
            <a:xfrm>
              <a:off x="8243170" y="4066604"/>
              <a:ext cx="2026024" cy="2088776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9DD1F8D-8778-8070-EBEC-D1519E1A4908}"/>
                </a:ext>
              </a:extLst>
            </p:cNvPr>
            <p:cNvSpPr txBox="1"/>
            <p:nvPr/>
          </p:nvSpPr>
          <p:spPr>
            <a:xfrm>
              <a:off x="8445426" y="6237894"/>
              <a:ext cx="16215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solidFill>
                    <a:srgbClr val="757AD2"/>
                  </a:solidFill>
                </a:rPr>
                <a:t>모바일 페이지</a:t>
              </a:r>
              <a:endParaRPr lang="en-US" altLang="ko-KR" b="1" dirty="0">
                <a:solidFill>
                  <a:srgbClr val="757AD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4142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22" y="1824738"/>
            <a:ext cx="4645591" cy="844067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3226" y="2389425"/>
            <a:ext cx="3804733" cy="4132163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5"/>
          <a:srcRect l="1191" r="28827"/>
          <a:stretch/>
        </p:blipFill>
        <p:spPr>
          <a:xfrm>
            <a:off x="6053963" y="1277459"/>
            <a:ext cx="2982937" cy="5066234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5" name="타원 24"/>
          <p:cNvSpPr/>
          <p:nvPr/>
        </p:nvSpPr>
        <p:spPr>
          <a:xfrm>
            <a:off x="7015988" y="1994301"/>
            <a:ext cx="352425" cy="352425"/>
          </a:xfrm>
          <a:prstGeom prst="ellipse">
            <a:avLst/>
          </a:prstGeom>
          <a:solidFill>
            <a:srgbClr val="FFAD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6" name="타원 25"/>
          <p:cNvSpPr/>
          <p:nvPr/>
        </p:nvSpPr>
        <p:spPr>
          <a:xfrm>
            <a:off x="8168513" y="1565676"/>
            <a:ext cx="352425" cy="352425"/>
          </a:xfrm>
          <a:prstGeom prst="ellipse">
            <a:avLst/>
          </a:prstGeom>
          <a:solidFill>
            <a:srgbClr val="FFAD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8" name="타원 27"/>
          <p:cNvSpPr/>
          <p:nvPr/>
        </p:nvSpPr>
        <p:spPr>
          <a:xfrm>
            <a:off x="8927365" y="1194200"/>
            <a:ext cx="352425" cy="352425"/>
          </a:xfrm>
          <a:prstGeom prst="ellipse">
            <a:avLst/>
          </a:prstGeom>
          <a:solidFill>
            <a:srgbClr val="FFAD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1" name="타원 30"/>
          <p:cNvSpPr/>
          <p:nvPr/>
        </p:nvSpPr>
        <p:spPr>
          <a:xfrm>
            <a:off x="8273130" y="2718473"/>
            <a:ext cx="352425" cy="352425"/>
          </a:xfrm>
          <a:prstGeom prst="ellipse">
            <a:avLst/>
          </a:prstGeom>
          <a:solidFill>
            <a:srgbClr val="FFAD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385116F4-B58C-FC20-74E4-E5BEE028BE59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프론트 개발 주요 기능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46AE27-F63E-64BE-73DA-40E8BBF2C2A0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주요 기능 </a:t>
            </a:r>
            <a:r>
              <a:rPr lang="en-US" altLang="ko-KR" sz="1400" dirty="0"/>
              <a:t>–</a:t>
            </a:r>
            <a:r>
              <a:rPr lang="ko-KR" altLang="en-US" sz="1400" dirty="0"/>
              <a:t> </a:t>
            </a:r>
            <a:r>
              <a:rPr lang="en-US" altLang="ko-KR" sz="1400" dirty="0"/>
              <a:t>Mobile</a:t>
            </a:r>
            <a:r>
              <a:rPr lang="ko-KR" altLang="en-US" sz="1400" dirty="0"/>
              <a:t> 환경 </a:t>
            </a:r>
            <a:r>
              <a:rPr lang="en-US" altLang="ko-KR" sz="1400" dirty="0"/>
              <a:t>(</a:t>
            </a:r>
            <a:r>
              <a:rPr lang="ko-KR" altLang="en-US" sz="1400" dirty="0"/>
              <a:t>터치 기능으로 전환</a:t>
            </a:r>
            <a:r>
              <a:rPr lang="en-US" altLang="ko-KR" sz="1400" dirty="0"/>
              <a:t>)</a:t>
            </a:r>
          </a:p>
        </p:txBody>
      </p:sp>
      <p:pic>
        <p:nvPicPr>
          <p:cNvPr id="12" name="그림 11" descr="그래픽, 상징, 폰트, 블랙이(가) 표시된 사진&#10;&#10;자동 생성된 설명">
            <a:extLst>
              <a:ext uri="{FF2B5EF4-FFF2-40B4-BE49-F238E27FC236}">
                <a16:creationId xmlns:a16="http://schemas.microsoft.com/office/drawing/2014/main" id="{6496482B-8F02-F65F-2B9A-BDA132F4AA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695" y="1835866"/>
            <a:ext cx="510860" cy="510860"/>
          </a:xfrm>
          <a:prstGeom prst="rect">
            <a:avLst/>
          </a:prstGeom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EF2A02F0-15C9-E462-2C51-8B9A06089916}"/>
              </a:ext>
            </a:extLst>
          </p:cNvPr>
          <p:cNvGrpSpPr/>
          <p:nvPr/>
        </p:nvGrpSpPr>
        <p:grpSpPr>
          <a:xfrm>
            <a:off x="9251291" y="4447332"/>
            <a:ext cx="1680033" cy="352425"/>
            <a:chOff x="9106003" y="3634363"/>
            <a:chExt cx="1680033" cy="352425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9DAF9CC7-B344-5D57-4901-E4689405533D}"/>
                </a:ext>
              </a:extLst>
            </p:cNvPr>
            <p:cNvSpPr/>
            <p:nvPr/>
          </p:nvSpPr>
          <p:spPr>
            <a:xfrm>
              <a:off x="9106003" y="3634363"/>
              <a:ext cx="352425" cy="352425"/>
            </a:xfrm>
            <a:prstGeom prst="ellipse">
              <a:avLst/>
            </a:prstGeom>
            <a:solidFill>
              <a:srgbClr val="FFAD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pc="-150" dirty="0"/>
                <a:t>1</a:t>
              </a:r>
              <a:endParaRPr lang="ko-KR" altLang="en-US" spc="-15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02A9FA8-F141-BAF9-0163-6A42EBB4562B}"/>
                </a:ext>
              </a:extLst>
            </p:cNvPr>
            <p:cNvSpPr txBox="1"/>
            <p:nvPr/>
          </p:nvSpPr>
          <p:spPr>
            <a:xfrm>
              <a:off x="9458428" y="3641298"/>
              <a:ext cx="13276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spc="-150" dirty="0">
                  <a:solidFill>
                    <a:srgbClr val="757AD2"/>
                  </a:solidFill>
                </a:rPr>
                <a:t>다운로드 버튼</a:t>
              </a:r>
              <a:endParaRPr lang="en-US" altLang="ko-KR" sz="1600" b="1" spc="-150" dirty="0">
                <a:solidFill>
                  <a:srgbClr val="757AD2"/>
                </a:solidFill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5841536C-CABB-4B6C-33D8-05C2C25E57FC}"/>
              </a:ext>
            </a:extLst>
          </p:cNvPr>
          <p:cNvGrpSpPr/>
          <p:nvPr/>
        </p:nvGrpSpPr>
        <p:grpSpPr>
          <a:xfrm>
            <a:off x="9251291" y="4961977"/>
            <a:ext cx="2568096" cy="352425"/>
            <a:chOff x="9106003" y="3634363"/>
            <a:chExt cx="2568096" cy="352425"/>
          </a:xfrm>
        </p:grpSpPr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19DAAC8C-A09B-6377-36E6-02F051E66C04}"/>
                </a:ext>
              </a:extLst>
            </p:cNvPr>
            <p:cNvSpPr/>
            <p:nvPr/>
          </p:nvSpPr>
          <p:spPr>
            <a:xfrm>
              <a:off x="9106003" y="3634363"/>
              <a:ext cx="352425" cy="352425"/>
            </a:xfrm>
            <a:prstGeom prst="ellipse">
              <a:avLst/>
            </a:prstGeom>
            <a:solidFill>
              <a:srgbClr val="FFAD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pc="-150" dirty="0"/>
                <a:t>2</a:t>
              </a:r>
              <a:endParaRPr lang="ko-KR" altLang="en-US" spc="-15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E232AC4-D6B7-7A24-2416-AB595BC14250}"/>
                </a:ext>
              </a:extLst>
            </p:cNvPr>
            <p:cNvSpPr txBox="1"/>
            <p:nvPr/>
          </p:nvSpPr>
          <p:spPr>
            <a:xfrm>
              <a:off x="9458428" y="3647063"/>
              <a:ext cx="22156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spc="-150" dirty="0">
                  <a:solidFill>
                    <a:srgbClr val="757AD2"/>
                  </a:solidFill>
                </a:rPr>
                <a:t>햄버거 버튼 </a:t>
              </a:r>
              <a:r>
                <a:rPr lang="en-US" altLang="ko-KR" sz="1600" b="1" spc="-150" dirty="0">
                  <a:solidFill>
                    <a:srgbClr val="757AD2"/>
                  </a:solidFill>
                </a:rPr>
                <a:t>(</a:t>
              </a:r>
              <a:r>
                <a:rPr lang="ko-KR" altLang="en-US" sz="1600" b="1" spc="-150" dirty="0">
                  <a:solidFill>
                    <a:srgbClr val="757AD2"/>
                  </a:solidFill>
                </a:rPr>
                <a:t>모바일 메뉴</a:t>
              </a:r>
              <a:r>
                <a:rPr lang="en-US" altLang="ko-KR" sz="1600" b="1" spc="-150" dirty="0">
                  <a:solidFill>
                    <a:srgbClr val="757AD2"/>
                  </a:solidFill>
                </a:rPr>
                <a:t>)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7D75497C-40A7-8FBB-FB87-7CBE0B0F91B5}"/>
              </a:ext>
            </a:extLst>
          </p:cNvPr>
          <p:cNvGrpSpPr/>
          <p:nvPr/>
        </p:nvGrpSpPr>
        <p:grpSpPr>
          <a:xfrm>
            <a:off x="9251291" y="5476622"/>
            <a:ext cx="1680033" cy="352425"/>
            <a:chOff x="9106003" y="3634363"/>
            <a:chExt cx="1680033" cy="352425"/>
          </a:xfrm>
        </p:grpSpPr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81CC045E-A301-6B58-A3C9-18C777916219}"/>
                </a:ext>
              </a:extLst>
            </p:cNvPr>
            <p:cNvSpPr/>
            <p:nvPr/>
          </p:nvSpPr>
          <p:spPr>
            <a:xfrm>
              <a:off x="9106003" y="3634363"/>
              <a:ext cx="352425" cy="352425"/>
            </a:xfrm>
            <a:prstGeom prst="ellipse">
              <a:avLst/>
            </a:prstGeom>
            <a:solidFill>
              <a:srgbClr val="FFAD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pc="-150" dirty="0"/>
                <a:t>3</a:t>
              </a:r>
              <a:endParaRPr lang="ko-KR" altLang="en-US" spc="-150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7ADA71B-E266-D9B1-2212-994451FA6731}"/>
                </a:ext>
              </a:extLst>
            </p:cNvPr>
            <p:cNvSpPr txBox="1"/>
            <p:nvPr/>
          </p:nvSpPr>
          <p:spPr>
            <a:xfrm>
              <a:off x="9458428" y="3647063"/>
              <a:ext cx="13276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spc="-150" dirty="0">
                  <a:solidFill>
                    <a:srgbClr val="757AD2"/>
                  </a:solidFill>
                </a:rPr>
                <a:t>카테고리 버튼</a:t>
              </a:r>
              <a:endParaRPr lang="en-US" altLang="ko-KR" sz="1600" b="1" spc="-150" dirty="0">
                <a:solidFill>
                  <a:srgbClr val="757AD2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E2B5E2FF-1307-A452-0AB6-A320222053FC}"/>
              </a:ext>
            </a:extLst>
          </p:cNvPr>
          <p:cNvGrpSpPr/>
          <p:nvPr/>
        </p:nvGrpSpPr>
        <p:grpSpPr>
          <a:xfrm>
            <a:off x="9251291" y="5991268"/>
            <a:ext cx="2175360" cy="352425"/>
            <a:chOff x="9106003" y="3634363"/>
            <a:chExt cx="2175360" cy="352425"/>
          </a:xfrm>
        </p:grpSpPr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580ED013-E5C2-B623-8886-65AB56683D84}"/>
                </a:ext>
              </a:extLst>
            </p:cNvPr>
            <p:cNvSpPr/>
            <p:nvPr/>
          </p:nvSpPr>
          <p:spPr>
            <a:xfrm>
              <a:off x="9106003" y="3634363"/>
              <a:ext cx="352425" cy="352425"/>
            </a:xfrm>
            <a:prstGeom prst="ellipse">
              <a:avLst/>
            </a:prstGeom>
            <a:solidFill>
              <a:srgbClr val="FFAD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pc="-150" dirty="0"/>
                <a:t>4</a:t>
              </a:r>
              <a:endParaRPr lang="ko-KR" altLang="en-US" spc="-15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40DEA0D-607E-4D73-8CF1-CE3293ABDAB1}"/>
                </a:ext>
              </a:extLst>
            </p:cNvPr>
            <p:cNvSpPr txBox="1"/>
            <p:nvPr/>
          </p:nvSpPr>
          <p:spPr>
            <a:xfrm>
              <a:off x="9458428" y="3647063"/>
              <a:ext cx="18229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spc="-150" dirty="0">
                  <a:solidFill>
                    <a:srgbClr val="757AD2"/>
                  </a:solidFill>
                </a:rPr>
                <a:t>위</a:t>
              </a:r>
              <a:r>
                <a:rPr lang="en-US" altLang="ko-KR" sz="1600" b="1" spc="-150" dirty="0">
                  <a:solidFill>
                    <a:srgbClr val="757AD2"/>
                  </a:solidFill>
                </a:rPr>
                <a:t>/</a:t>
              </a:r>
              <a:r>
                <a:rPr lang="ko-KR" altLang="en-US" sz="1600" b="1" spc="-150" dirty="0">
                  <a:solidFill>
                    <a:srgbClr val="757AD2"/>
                  </a:solidFill>
                </a:rPr>
                <a:t>아래 스크롤 기능 </a:t>
              </a:r>
              <a:endParaRPr lang="en-US" altLang="ko-KR" sz="1600" b="1" spc="-150" dirty="0">
                <a:solidFill>
                  <a:srgbClr val="757AD2"/>
                </a:solidFill>
              </a:endParaRPr>
            </a:p>
          </p:txBody>
        </p:sp>
      </p:grp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F3CBB6A3-297A-5816-C2C0-AFCCBB5BB965}"/>
              </a:ext>
            </a:extLst>
          </p:cNvPr>
          <p:cNvCxnSpPr/>
          <p:nvPr/>
        </p:nvCxnSpPr>
        <p:spPr>
          <a:xfrm>
            <a:off x="8764790" y="2585714"/>
            <a:ext cx="0" cy="617942"/>
          </a:xfrm>
          <a:prstGeom prst="straightConnector1">
            <a:avLst/>
          </a:prstGeom>
          <a:ln w="28575">
            <a:solidFill>
              <a:srgbClr val="222220">
                <a:alpha val="76525"/>
              </a:srgb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437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607" y="2172169"/>
            <a:ext cx="6541028" cy="3530232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42651462-342C-34FD-AF06-0F990D67D166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프로젝트 최종 완료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113C9A-3893-ACD7-C92B-D84E2FC707EE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SEO</a:t>
            </a:r>
            <a:r>
              <a:rPr lang="ko-KR" altLang="en-US" sz="1400" dirty="0"/>
              <a:t> 최적화 작업</a:t>
            </a:r>
            <a:endParaRPr lang="en-US" altLang="ko-KR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CF4BFF-D6B7-2282-10BE-0C03DEB0ACD1}"/>
              </a:ext>
            </a:extLst>
          </p:cNvPr>
          <p:cNvSpPr txBox="1"/>
          <p:nvPr/>
        </p:nvSpPr>
        <p:spPr>
          <a:xfrm>
            <a:off x="654902" y="2546039"/>
            <a:ext cx="4760953" cy="278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chemeClr val="tx1"/>
              </a:buClr>
              <a:buFont typeface="Wingdings" pitchFamily="2" charset="2"/>
              <a:buChar char="ü"/>
            </a:pPr>
            <a:r>
              <a:rPr lang="en-US" altLang="ko-KR" b="1" dirty="0" err="1">
                <a:solidFill>
                  <a:srgbClr val="757AD2"/>
                </a:solidFill>
              </a:rPr>
              <a:t>Index.html</a:t>
            </a:r>
            <a:r>
              <a:rPr lang="en-US" altLang="ko-KR" b="1" dirty="0">
                <a:solidFill>
                  <a:srgbClr val="757AD2"/>
                </a:solidFill>
              </a:rPr>
              <a:t> meta tag</a:t>
            </a:r>
            <a:r>
              <a:rPr lang="ko-KR" altLang="en-US" b="1" dirty="0">
                <a:solidFill>
                  <a:srgbClr val="757AD2"/>
                </a:solidFill>
              </a:rPr>
              <a:t> </a:t>
            </a:r>
            <a:r>
              <a:rPr lang="ko-KR" altLang="en-US" dirty="0"/>
              <a:t>적용</a:t>
            </a:r>
            <a:endParaRPr lang="en-US" altLang="ko-KR" dirty="0"/>
          </a:p>
          <a:p>
            <a:pPr marL="285750" indent="-285750">
              <a:lnSpc>
                <a:spcPct val="200000"/>
              </a:lnSpc>
              <a:buClr>
                <a:schemeClr val="tx1"/>
              </a:buClr>
              <a:buFont typeface="Wingdings" pitchFamily="2" charset="2"/>
              <a:buChar char="ü"/>
            </a:pPr>
            <a:r>
              <a:rPr lang="ko-KR" altLang="en-US" b="1" dirty="0">
                <a:solidFill>
                  <a:srgbClr val="757AD2"/>
                </a:solidFill>
              </a:rPr>
              <a:t>메타 타이틀 </a:t>
            </a:r>
            <a:r>
              <a:rPr lang="en-US" altLang="ko-KR" dirty="0"/>
              <a:t>(Meta Title)</a:t>
            </a:r>
          </a:p>
          <a:p>
            <a:pPr marL="285750" indent="-285750">
              <a:lnSpc>
                <a:spcPct val="200000"/>
              </a:lnSpc>
              <a:buClr>
                <a:schemeClr val="tx1"/>
              </a:buClr>
              <a:buFont typeface="Wingdings" pitchFamily="2" charset="2"/>
              <a:buChar char="ü"/>
            </a:pPr>
            <a:r>
              <a:rPr lang="ko-KR" altLang="en-US" b="1" dirty="0">
                <a:solidFill>
                  <a:srgbClr val="757AD2"/>
                </a:solidFill>
              </a:rPr>
              <a:t>메타 </a:t>
            </a:r>
            <a:r>
              <a:rPr lang="ko-KR" altLang="en-US" b="1" dirty="0" err="1">
                <a:solidFill>
                  <a:srgbClr val="757AD2"/>
                </a:solidFill>
              </a:rPr>
              <a:t>디스크립션</a:t>
            </a:r>
            <a:r>
              <a:rPr lang="ko-KR" altLang="en-US" b="1" dirty="0">
                <a:solidFill>
                  <a:srgbClr val="757AD2"/>
                </a:solidFill>
              </a:rPr>
              <a:t> </a:t>
            </a:r>
            <a:r>
              <a:rPr lang="en-US" altLang="ko-KR" dirty="0"/>
              <a:t>(Meta Description)</a:t>
            </a:r>
          </a:p>
          <a:p>
            <a:pPr marL="285750" indent="-285750">
              <a:lnSpc>
                <a:spcPct val="200000"/>
              </a:lnSpc>
              <a:buClr>
                <a:schemeClr val="tx1"/>
              </a:buClr>
              <a:buFont typeface="Wingdings" pitchFamily="2" charset="2"/>
              <a:buChar char="ü"/>
            </a:pPr>
            <a:r>
              <a:rPr lang="ko-KR" altLang="en-US" b="1" dirty="0">
                <a:solidFill>
                  <a:srgbClr val="757AD2"/>
                </a:solidFill>
              </a:rPr>
              <a:t>메타 로봇 </a:t>
            </a:r>
            <a:r>
              <a:rPr lang="en-US" altLang="ko-KR" dirty="0"/>
              <a:t>(Meta Robot)</a:t>
            </a:r>
          </a:p>
          <a:p>
            <a:pPr marL="285750" indent="-285750">
              <a:lnSpc>
                <a:spcPct val="200000"/>
              </a:lnSpc>
              <a:buClr>
                <a:schemeClr val="tx1"/>
              </a:buClr>
              <a:buFont typeface="Wingdings" pitchFamily="2" charset="2"/>
              <a:buChar char="ü"/>
            </a:pPr>
            <a:r>
              <a:rPr lang="ko-KR" altLang="en-US" b="1" dirty="0">
                <a:solidFill>
                  <a:srgbClr val="757AD2"/>
                </a:solidFill>
              </a:rPr>
              <a:t>메타 </a:t>
            </a:r>
            <a:r>
              <a:rPr lang="ko-KR" altLang="en-US" b="1" dirty="0" err="1">
                <a:solidFill>
                  <a:srgbClr val="757AD2"/>
                </a:solidFill>
              </a:rPr>
              <a:t>뷰포트</a:t>
            </a:r>
            <a:r>
              <a:rPr lang="ko-KR" altLang="en-US" b="1" dirty="0">
                <a:solidFill>
                  <a:srgbClr val="757AD2"/>
                </a:solidFill>
              </a:rPr>
              <a:t> </a:t>
            </a:r>
            <a:r>
              <a:rPr lang="en-US" altLang="ko-KR" dirty="0"/>
              <a:t>(Meta Viewport)</a:t>
            </a:r>
          </a:p>
        </p:txBody>
      </p:sp>
    </p:spTree>
    <p:extLst>
      <p:ext uri="{BB962C8B-B14F-4D97-AF65-F5344CB8AC3E}">
        <p14:creationId xmlns:p14="http://schemas.microsoft.com/office/powerpoint/2010/main" val="3562905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663" y="2171096"/>
            <a:ext cx="5045899" cy="297831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r="4851" b="6163"/>
          <a:stretch/>
        </p:blipFill>
        <p:spPr>
          <a:xfrm>
            <a:off x="563119" y="2171096"/>
            <a:ext cx="5410961" cy="2978311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D99C4D07-435A-0A70-C1D4-8ED304EA333B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프로젝트 최종 완료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5BE674-047F-3227-4725-6C5873857E1F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웹사이트 게시</a:t>
            </a:r>
            <a:endParaRPr lang="en-US" altLang="ko-KR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319E91-46C9-7AB0-1E68-7FD9CC9612AF}"/>
              </a:ext>
            </a:extLst>
          </p:cNvPr>
          <p:cNvSpPr txBox="1"/>
          <p:nvPr/>
        </p:nvSpPr>
        <p:spPr>
          <a:xfrm>
            <a:off x="7753252" y="5290009"/>
            <a:ext cx="2554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err="1">
                <a:solidFill>
                  <a:srgbClr val="757AD2"/>
                </a:solidFill>
              </a:rPr>
              <a:t>Github</a:t>
            </a:r>
            <a:r>
              <a:rPr lang="en-US" altLang="ko-KR" b="1" dirty="0">
                <a:solidFill>
                  <a:srgbClr val="757AD2"/>
                </a:solidFill>
              </a:rPr>
              <a:t> Webpage</a:t>
            </a:r>
            <a:r>
              <a:rPr lang="ko-KR" altLang="en-US" b="1" dirty="0">
                <a:solidFill>
                  <a:srgbClr val="757AD2"/>
                </a:solidFill>
              </a:rPr>
              <a:t> </a:t>
            </a:r>
            <a:r>
              <a:rPr lang="ko-KR" altLang="en-US" dirty="0"/>
              <a:t>업로드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46DDB8-A042-D4D3-3319-885BEC7CFAC5}"/>
              </a:ext>
            </a:extLst>
          </p:cNvPr>
          <p:cNvSpPr txBox="1"/>
          <p:nvPr/>
        </p:nvSpPr>
        <p:spPr>
          <a:xfrm>
            <a:off x="2305431" y="5290009"/>
            <a:ext cx="18531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tx1"/>
              </a:buClr>
            </a:pPr>
            <a:r>
              <a:rPr lang="en-US" altLang="ko-KR" b="1" dirty="0">
                <a:solidFill>
                  <a:srgbClr val="757AD2"/>
                </a:solidFill>
                <a:hlinkClick r:id="rId5"/>
              </a:rPr>
              <a:t>https://aidle.net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86188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734470" y="1954379"/>
            <a:ext cx="82877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Tx/>
              <a:buChar char="-"/>
            </a:pPr>
            <a:endParaRPr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6EDCBD6-3EED-F8EE-4D48-3CB9D18C0AE2}"/>
              </a:ext>
            </a:extLst>
          </p:cNvPr>
          <p:cNvGrpSpPr/>
          <p:nvPr/>
        </p:nvGrpSpPr>
        <p:grpSpPr>
          <a:xfrm>
            <a:off x="734470" y="3254647"/>
            <a:ext cx="9959778" cy="1588247"/>
            <a:chOff x="734470" y="3228945"/>
            <a:chExt cx="9959778" cy="158824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1017020-6266-0BBE-40B1-DD914CA4B26C}"/>
                </a:ext>
              </a:extLst>
            </p:cNvPr>
            <p:cNvSpPr txBox="1"/>
            <p:nvPr/>
          </p:nvSpPr>
          <p:spPr>
            <a:xfrm>
              <a:off x="734470" y="3647641"/>
              <a:ext cx="9959778" cy="1169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이번 프로젝트를 통해 </a:t>
              </a:r>
              <a:r>
                <a:rPr kumimoji="1" lang="en" altLang="ko-Kore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Figma, GitHub, Jira </a:t>
              </a:r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등의 도구를 활용한 웹사이트 제작에 대한 실무 경험을 쌓을 수 있었습니다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. </a:t>
              </a:r>
            </a:p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특히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, </a:t>
              </a:r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협업 도구의 활용은 팀원 간의 의사소통과 작업 효율성을 높이는데 큰 도움이 되었고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, </a:t>
              </a:r>
            </a:p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주기적인 회의와 미팅에서 팀원들과 각자의 의견을 나누는 것이 중요하다는 것을 </a:t>
              </a:r>
              <a:r>
                <a:rPr kumimoji="1" lang="ko-KR" altLang="en-US" sz="1400" dirty="0" err="1">
                  <a:latin typeface="NanumGothic" panose="020D0604000000000000" pitchFamily="34" charset="-127"/>
                  <a:ea typeface="NanumGothic" panose="020D0604000000000000" pitchFamily="34" charset="-127"/>
                </a:rPr>
                <a:t>깨달았습니다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. </a:t>
              </a:r>
            </a:p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이를 통해 프로젝트의 방향성을 명확히 하고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, </a:t>
              </a:r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팀원들 간의 협업에 대한 이해도를 높일 수 있었습니다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.  </a:t>
              </a:r>
            </a:p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이번 경험을 통해 배운 점을 향후 프로젝트에서도 적용하여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,  </a:t>
              </a:r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효율적이고 품질 높은 웹사이트를 제작하기위해 더욱 노력하겠습니다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.</a:t>
              </a:r>
              <a:endParaRPr kumimoji="1" lang="ko-Kore-KR" altLang="en-US" sz="1400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F05E6D1-21BE-DCE4-DE76-56357311F164}"/>
                </a:ext>
              </a:extLst>
            </p:cNvPr>
            <p:cNvSpPr txBox="1"/>
            <p:nvPr/>
          </p:nvSpPr>
          <p:spPr>
            <a:xfrm>
              <a:off x="734470" y="3228945"/>
              <a:ext cx="9060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2000" b="1" dirty="0">
                  <a:solidFill>
                    <a:srgbClr val="757AD2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오재헌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CB08481D-3222-E0B4-0BC1-123187B71738}"/>
              </a:ext>
            </a:extLst>
          </p:cNvPr>
          <p:cNvGrpSpPr/>
          <p:nvPr/>
        </p:nvGrpSpPr>
        <p:grpSpPr>
          <a:xfrm>
            <a:off x="734469" y="1730126"/>
            <a:ext cx="10825399" cy="1378744"/>
            <a:chOff x="734469" y="1730126"/>
            <a:chExt cx="10825399" cy="137874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EA9AD49-0C7B-A8A3-43FD-AD394CABCE10}"/>
                </a:ext>
              </a:extLst>
            </p:cNvPr>
            <p:cNvSpPr txBox="1"/>
            <p:nvPr/>
          </p:nvSpPr>
          <p:spPr>
            <a:xfrm>
              <a:off x="734469" y="1730126"/>
              <a:ext cx="9060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2000" b="1" dirty="0">
                  <a:solidFill>
                    <a:srgbClr val="757AD2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설재호</a:t>
              </a:r>
              <a:endParaRPr kumimoji="1" lang="en-US" altLang="ko-Kore-KR" sz="2000" b="1" dirty="0">
                <a:solidFill>
                  <a:srgbClr val="757AD2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2F4C96F-3789-6381-F731-58DCA7FC6D89}"/>
                </a:ext>
              </a:extLst>
            </p:cNvPr>
            <p:cNvSpPr txBox="1"/>
            <p:nvPr/>
          </p:nvSpPr>
          <p:spPr>
            <a:xfrm>
              <a:off x="734469" y="2154763"/>
              <a:ext cx="10825399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프로젝트를 진행하면서 이론을 들으며 연습했던 코드들을 현장에서 실습하며 연습하며 봐왔던 코드들과 다른 현장에서 사용하는 코드들을 </a:t>
              </a:r>
              <a:endParaRPr kumimoji="1" lang="en-US" altLang="ko-KR" sz="1400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직접 사용해 보며 부족함이 많다는 것을 알게 되었고 그 코드들을 여럿이서 만들기 위해서는 협업 프로그램이 필요 하다는 것에 대해 들으며 </a:t>
              </a:r>
              <a:endParaRPr kumimoji="1" lang="en-US" altLang="ko-KR" sz="1400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  <a:p>
              <a:r>
                <a:rPr kumimoji="1" lang="en-US" altLang="ko-KR" sz="1400" dirty="0" err="1">
                  <a:latin typeface="NanumGothic" panose="020D0604000000000000" pitchFamily="34" charset="-127"/>
                  <a:ea typeface="NanumGothic" panose="020D0604000000000000" pitchFamily="34" charset="-127"/>
                </a:rPr>
                <a:t>Github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, Jira, Figma</a:t>
              </a:r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 등을 이용하여 협업에 어떻게 사용 하는지 등을 배우며 협업을 하는 방식에 대해 배울 수 있었고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,</a:t>
              </a:r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 길게 느껴졌던 시간만큼 </a:t>
              </a:r>
              <a:endParaRPr kumimoji="1" lang="en-US" altLang="ko-KR" sz="1400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많은 것에 대해 배울 수 있던 좋은 시간이었던 것 같습니다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.</a:t>
              </a:r>
              <a:endParaRPr kumimoji="1" lang="ko-Kore-KR" altLang="en-US" sz="1400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973DB70-1335-5062-C5ED-65E1F73B558D}"/>
              </a:ext>
            </a:extLst>
          </p:cNvPr>
          <p:cNvGrpSpPr/>
          <p:nvPr/>
        </p:nvGrpSpPr>
        <p:grpSpPr>
          <a:xfrm>
            <a:off x="734469" y="4988670"/>
            <a:ext cx="10876695" cy="1353234"/>
            <a:chOff x="734469" y="4988670"/>
            <a:chExt cx="10876695" cy="135323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3CE4A02-B816-3A76-233B-EB5603669B5E}"/>
                </a:ext>
              </a:extLst>
            </p:cNvPr>
            <p:cNvSpPr txBox="1"/>
            <p:nvPr/>
          </p:nvSpPr>
          <p:spPr>
            <a:xfrm>
              <a:off x="734470" y="4988670"/>
              <a:ext cx="9060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2000" b="1" dirty="0">
                  <a:solidFill>
                    <a:srgbClr val="757AD2"/>
                  </a:solidFill>
                  <a:latin typeface="NanumGothic" panose="020D0604000000000000" pitchFamily="34" charset="-127"/>
                  <a:ea typeface="NanumGothic" panose="020D0604000000000000" pitchFamily="34" charset="-127"/>
                </a:rPr>
                <a:t>최준규</a:t>
              </a:r>
              <a:endParaRPr kumimoji="1" lang="en-US" altLang="ko-Kore-KR" sz="2000" b="1" dirty="0">
                <a:solidFill>
                  <a:srgbClr val="757AD2"/>
                </a:solidFill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722B5F6-A44B-F119-3ECE-03825FFD4735}"/>
                </a:ext>
              </a:extLst>
            </p:cNvPr>
            <p:cNvSpPr txBox="1"/>
            <p:nvPr/>
          </p:nvSpPr>
          <p:spPr>
            <a:xfrm>
              <a:off x="734469" y="5387797"/>
              <a:ext cx="10876695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프로젝트를 진행하며 팀원 간 소통과 협업의 중요성을 느낄 수 있었고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,</a:t>
              </a:r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 학교 교육에서는 배울 수 없는 프로그래밍에 대한 </a:t>
              </a:r>
              <a:endParaRPr kumimoji="1" lang="en-US" altLang="ko-KR" sz="1400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실무 경험을 쌓을 수 있었습니다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.</a:t>
              </a:r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 각 파트 별로 나눠 진행하는 작업에 있어 협업 도구의 활용은 작업 능률을 높이는데 중요한 역할을 한다는 것을</a:t>
              </a:r>
              <a:endParaRPr kumimoji="1" lang="en-US" altLang="ko-KR" sz="1400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배울 수 있었고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,</a:t>
              </a:r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 프로젝트 진행 과정에서 문제를 수정하고 의견을 교환하며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,</a:t>
              </a:r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 팀원 간 협업의 중요성에 대해 다시 한번 생각해 볼 수 있었습니다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.</a:t>
              </a:r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 </a:t>
              </a:r>
              <a:endParaRPr kumimoji="1" lang="en-US" altLang="ko-KR" sz="1400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  <a:p>
              <a:r>
                <a:rPr kumimoji="1" lang="ko-KR" altLang="en-US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짧은 시간이었지만 향후 프로그래밍을 진행하는데 있어 기반을 다질 수 있는 소중한 기회가 되었습니다</a:t>
              </a:r>
              <a:r>
                <a:rPr kumimoji="1" lang="en-US" altLang="ko-KR" sz="1400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.</a:t>
              </a:r>
              <a:endParaRPr kumimoji="1" lang="ko-Kore-KR" altLang="en-US" sz="1400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15" name="제목 1">
            <a:extLst>
              <a:ext uri="{FF2B5EF4-FFF2-40B4-BE49-F238E27FC236}">
                <a16:creationId xmlns:a16="http://schemas.microsoft.com/office/drawing/2014/main" id="{9BDEC5E4-DCCE-D759-9A19-013BD5CBA2EC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프로젝트 최종 완료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543E5A-E604-57A1-B0EB-DD91CACD51FC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실무체험 피드백 및 논의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630948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7E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클립아트, 만화 영화, 일러스트레이션이(가) 표시된 사진&#10;&#10;자동 생성된 설명">
            <a:extLst>
              <a:ext uri="{FF2B5EF4-FFF2-40B4-BE49-F238E27FC236}">
                <a16:creationId xmlns:a16="http://schemas.microsoft.com/office/drawing/2014/main" id="{96A996E6-B6A8-2810-9B8C-FDC4C37969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808" y="3379120"/>
            <a:ext cx="6201024" cy="3484800"/>
          </a:xfrm>
          <a:prstGeom prst="rect">
            <a:avLst/>
          </a:prstGeom>
          <a:noFill/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40FBBA2C-7F9C-3D01-43AC-03A46776D577}"/>
              </a:ext>
            </a:extLst>
          </p:cNvPr>
          <p:cNvSpPr txBox="1">
            <a:spLocks/>
          </p:cNvSpPr>
          <p:nvPr/>
        </p:nvSpPr>
        <p:spPr>
          <a:xfrm>
            <a:off x="1663904" y="10414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3800" spc="-150" dirty="0">
                <a:solidFill>
                  <a:srgbClr val="F7BC33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THANK</a:t>
            </a:r>
          </a:p>
          <a:p>
            <a:r>
              <a:rPr lang="en-US" altLang="ko-KR" sz="13800" spc="-150" dirty="0">
                <a:solidFill>
                  <a:srgbClr val="F7BC33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YOU</a:t>
            </a:r>
            <a:endParaRPr lang="ko-KR" altLang="en-US" sz="13800" spc="-150" dirty="0">
              <a:solidFill>
                <a:srgbClr val="F7BC33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2" name="부제목 2">
            <a:extLst>
              <a:ext uri="{FF2B5EF4-FFF2-40B4-BE49-F238E27FC236}">
                <a16:creationId xmlns:a16="http://schemas.microsoft.com/office/drawing/2014/main" id="{4753F1CD-1680-0158-7C15-F8EC934E1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376" y="836007"/>
            <a:ext cx="2856432" cy="697862"/>
          </a:xfrm>
        </p:spPr>
        <p:txBody>
          <a:bodyPr>
            <a:normAutofit/>
          </a:bodyPr>
          <a:lstStyle/>
          <a:p>
            <a:pPr algn="l">
              <a:lnSpc>
                <a:spcPct val="30000"/>
              </a:lnSpc>
            </a:pPr>
            <a:r>
              <a:rPr lang="ko-KR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현장 중심 </a:t>
            </a:r>
            <a:r>
              <a:rPr lang="ko-KR" altLang="ko-KR" sz="12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프론트엔드</a:t>
            </a:r>
            <a:r>
              <a:rPr lang="ko-KR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개발 프로젝트</a:t>
            </a:r>
            <a:endParaRPr lang="en-US" altLang="ko-KR" sz="12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l">
              <a:lnSpc>
                <a:spcPct val="30000"/>
              </a:lnSpc>
            </a:pPr>
            <a:r>
              <a:rPr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한양대 </a:t>
            </a:r>
            <a:r>
              <a:rPr lang="en-US" altLang="ko-KR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–</a:t>
            </a:r>
            <a:r>
              <a:rPr lang="ko-KR" altLang="en-US" sz="12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광명시 </a:t>
            </a:r>
            <a:r>
              <a:rPr lang="ko-KR" altLang="en-US" sz="12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캡스톤디자인</a:t>
            </a:r>
            <a:endParaRPr lang="ko-KR" altLang="en-US" sz="12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77FFE69E-BCC4-3A1D-4158-35B638223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88" y="216912"/>
            <a:ext cx="454138" cy="454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0E224AD6-0D93-1702-7116-37D152D65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382" y="216912"/>
            <a:ext cx="889428" cy="40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5037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8AFD2D-E203-3D26-6BC6-01F71DA3D46A}"/>
              </a:ext>
            </a:extLst>
          </p:cNvPr>
          <p:cNvSpPr/>
          <p:nvPr/>
        </p:nvSpPr>
        <p:spPr>
          <a:xfrm>
            <a:off x="-15919" y="-31233"/>
            <a:ext cx="4674894" cy="6989246"/>
          </a:xfrm>
          <a:prstGeom prst="rect">
            <a:avLst/>
          </a:prstGeom>
          <a:solidFill>
            <a:srgbClr val="797E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8218" y="4381650"/>
            <a:ext cx="8054280" cy="2186330"/>
          </a:xfrm>
        </p:spPr>
        <p:txBody>
          <a:bodyPr>
            <a:noAutofit/>
          </a:bodyPr>
          <a:lstStyle/>
          <a:p>
            <a:r>
              <a:rPr lang="en-US" altLang="ko-KR" sz="10300" b="1" dirty="0">
                <a:solidFill>
                  <a:srgbClr val="FFFFF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CON</a:t>
            </a:r>
            <a:br>
              <a:rPr lang="en-US" altLang="ko-KR" sz="10300" b="1" dirty="0">
                <a:solidFill>
                  <a:srgbClr val="FFFFF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altLang="ko-KR" sz="10300" b="1" dirty="0">
                <a:solidFill>
                  <a:srgbClr val="FFFFF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TENTS</a:t>
            </a:r>
            <a:endParaRPr lang="ko-KR" altLang="en-US" sz="8800" b="1" dirty="0">
              <a:solidFill>
                <a:srgbClr val="FFFFF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6C21EA-D432-F629-1837-8590E52CCC9F}"/>
              </a:ext>
            </a:extLst>
          </p:cNvPr>
          <p:cNvSpPr txBox="1"/>
          <p:nvPr/>
        </p:nvSpPr>
        <p:spPr>
          <a:xfrm>
            <a:off x="7262488" y="1285824"/>
            <a:ext cx="2666114" cy="787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벤치마킹 및 컨셉 정의</a:t>
            </a:r>
            <a:endParaRPr lang="en-US" altLang="ko-KR" sz="1600" spc="-15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화면 설계</a:t>
            </a:r>
            <a:endParaRPr lang="en-US" altLang="ko-KR" sz="1600" spc="-15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6B3D68B-4E84-989C-68DC-F539A4BDD988}"/>
              </a:ext>
            </a:extLst>
          </p:cNvPr>
          <p:cNvGrpSpPr/>
          <p:nvPr/>
        </p:nvGrpSpPr>
        <p:grpSpPr>
          <a:xfrm>
            <a:off x="5287732" y="1310446"/>
            <a:ext cx="1547218" cy="815144"/>
            <a:chOff x="5287732" y="1439547"/>
            <a:chExt cx="1547218" cy="815144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85907272-D18E-2D76-B9ED-63886D6D20F5}"/>
                </a:ext>
              </a:extLst>
            </p:cNvPr>
            <p:cNvGrpSpPr/>
            <p:nvPr/>
          </p:nvGrpSpPr>
          <p:grpSpPr>
            <a:xfrm>
              <a:off x="5948169" y="1439547"/>
              <a:ext cx="324128" cy="369332"/>
              <a:chOff x="10523965" y="2414016"/>
              <a:chExt cx="324128" cy="369332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8E4955A-410D-CCA3-49EF-921C85693758}"/>
                  </a:ext>
                </a:extLst>
              </p:cNvPr>
              <p:cNvSpPr txBox="1"/>
              <p:nvPr/>
            </p:nvSpPr>
            <p:spPr>
              <a:xfrm>
                <a:off x="10523965" y="2414016"/>
                <a:ext cx="3241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b="1" dirty="0"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1</a:t>
                </a:r>
                <a:endParaRPr kumimoji="1" lang="ko-Kore-KR" altLang="en-US" b="1" dirty="0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cxnSp>
            <p:nvCxnSpPr>
              <p:cNvPr id="21" name="직선 연결선[R] 20">
                <a:extLst>
                  <a:ext uri="{FF2B5EF4-FFF2-40B4-BE49-F238E27FC236}">
                    <a16:creationId xmlns:a16="http://schemas.microsoft.com/office/drawing/2014/main" id="{72AC2D89-E747-AA93-27F1-52AAE4A876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23965" y="2757178"/>
                <a:ext cx="301686" cy="0"/>
              </a:xfrm>
              <a:prstGeom prst="line">
                <a:avLst/>
              </a:prstGeom>
              <a:ln w="254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FE737EA-A81B-A7CD-1925-7F6DDF20D42B}"/>
                </a:ext>
              </a:extLst>
            </p:cNvPr>
            <p:cNvSpPr txBox="1"/>
            <p:nvPr/>
          </p:nvSpPr>
          <p:spPr>
            <a:xfrm>
              <a:off x="5287732" y="1885359"/>
              <a:ext cx="15472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b="1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웹사이트 기획</a:t>
              </a:r>
              <a:endParaRPr kumimoji="1" lang="ko-Kore-KR" altLang="en-US" b="1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5FC1D76-936F-7888-BE8E-B7C9E9FFAF82}"/>
              </a:ext>
            </a:extLst>
          </p:cNvPr>
          <p:cNvSpPr txBox="1"/>
          <p:nvPr/>
        </p:nvSpPr>
        <p:spPr>
          <a:xfrm>
            <a:off x="7262488" y="2612973"/>
            <a:ext cx="4134465" cy="15265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Wheel </a:t>
            </a:r>
            <a:r>
              <a:rPr lang="ko-KR" altLang="en-US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기능에 따른 슬라이드 페이지 전환</a:t>
            </a:r>
            <a:endParaRPr lang="en-US" altLang="ko-KR" sz="1600" spc="-15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Scroll </a:t>
            </a:r>
            <a:r>
              <a:rPr lang="ko-KR" altLang="en-US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구간에 따른 </a:t>
            </a:r>
            <a:r>
              <a:rPr lang="en-US" altLang="ko-KR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CSS</a:t>
            </a:r>
            <a:r>
              <a:rPr lang="ko-KR" altLang="en-US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에 애니메이션 효과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검색 키워드 기능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모바일 환경에 따른 페이지 전환</a:t>
            </a:r>
            <a:endParaRPr kumimoji="1" lang="ko-Kore-KR" altLang="en-US" sz="1600" spc="-15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423CD0D-3E87-24CE-5A98-693189922FFE}"/>
              </a:ext>
            </a:extLst>
          </p:cNvPr>
          <p:cNvGrpSpPr/>
          <p:nvPr/>
        </p:nvGrpSpPr>
        <p:grpSpPr>
          <a:xfrm>
            <a:off x="5433605" y="2827020"/>
            <a:ext cx="1330814" cy="1098478"/>
            <a:chOff x="5430593" y="2909467"/>
            <a:chExt cx="1330814" cy="1098478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704CC94-75D5-E173-AAAA-C88459F1DCB0}"/>
                </a:ext>
              </a:extLst>
            </p:cNvPr>
            <p:cNvGrpSpPr/>
            <p:nvPr/>
          </p:nvGrpSpPr>
          <p:grpSpPr>
            <a:xfrm>
              <a:off x="5922291" y="2909467"/>
              <a:ext cx="346994" cy="369332"/>
              <a:chOff x="10498087" y="2414016"/>
              <a:chExt cx="346994" cy="369332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EBE109E-50DD-C0EF-7CA6-2570F2430B3B}"/>
                  </a:ext>
                </a:extLst>
              </p:cNvPr>
              <p:cNvSpPr txBox="1"/>
              <p:nvPr/>
            </p:nvSpPr>
            <p:spPr>
              <a:xfrm>
                <a:off x="10520953" y="2414016"/>
                <a:ext cx="3241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b="1" dirty="0"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2</a:t>
                </a:r>
                <a:endParaRPr kumimoji="1" lang="ko-Kore-KR" altLang="en-US" b="1" dirty="0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cxnSp>
            <p:nvCxnSpPr>
              <p:cNvPr id="18" name="직선 연결선[R] 17">
                <a:extLst>
                  <a:ext uri="{FF2B5EF4-FFF2-40B4-BE49-F238E27FC236}">
                    <a16:creationId xmlns:a16="http://schemas.microsoft.com/office/drawing/2014/main" id="{AC5E22FD-4732-485B-D556-B1BDBF1D27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98087" y="2757178"/>
                <a:ext cx="301686" cy="0"/>
              </a:xfrm>
              <a:prstGeom prst="line">
                <a:avLst/>
              </a:prstGeom>
              <a:ln w="254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2D93C25-02A0-6E98-9829-7F9C7CD50A72}"/>
                </a:ext>
              </a:extLst>
            </p:cNvPr>
            <p:cNvSpPr txBox="1"/>
            <p:nvPr/>
          </p:nvSpPr>
          <p:spPr>
            <a:xfrm>
              <a:off x="5430593" y="3361614"/>
              <a:ext cx="13308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ore-KR" altLang="en-US" b="1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프론트</a:t>
              </a:r>
              <a:r>
                <a:rPr kumimoji="1" lang="ko-KR" altLang="en-US" b="1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 엔드</a:t>
              </a:r>
              <a:endPara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  <a:p>
              <a:pPr algn="ctr"/>
              <a:r>
                <a:rPr kumimoji="1" lang="ko-KR" altLang="en-US" b="1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주요 기능</a:t>
              </a:r>
              <a:endParaRPr kumimoji="1" lang="ko-Kore-KR" altLang="en-US" b="1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087290D-CB78-CF36-A72C-9DD896815049}"/>
              </a:ext>
            </a:extLst>
          </p:cNvPr>
          <p:cNvSpPr txBox="1"/>
          <p:nvPr/>
        </p:nvSpPr>
        <p:spPr>
          <a:xfrm>
            <a:off x="7262488" y="4455880"/>
            <a:ext cx="2877711" cy="1157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SEO </a:t>
            </a:r>
            <a:r>
              <a:rPr lang="ko-KR" altLang="en-US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최적화 작업 </a:t>
            </a:r>
            <a:endParaRPr lang="en-US" altLang="ko-KR" sz="1600" spc="-15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웹사이트 게시 </a:t>
            </a:r>
            <a:endParaRPr lang="en-US" altLang="ko-KR" sz="1600" spc="-15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spc="-150" dirty="0">
                <a:latin typeface="NanumGothic" panose="020D0604000000000000" pitchFamily="34" charset="-127"/>
                <a:ea typeface="NanumGothic" panose="020D0604000000000000" pitchFamily="34" charset="-127"/>
              </a:rPr>
              <a:t>실무 체험 피드백 및 논의</a:t>
            </a:r>
            <a:endParaRPr lang="en-US" altLang="ko-KR" sz="1600" spc="-15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AFBF8C3-9971-5651-7587-EEBD995DDF56}"/>
              </a:ext>
            </a:extLst>
          </p:cNvPr>
          <p:cNvGrpSpPr/>
          <p:nvPr/>
        </p:nvGrpSpPr>
        <p:grpSpPr>
          <a:xfrm>
            <a:off x="5541808" y="4482729"/>
            <a:ext cx="1114408" cy="1110093"/>
            <a:chOff x="5528119" y="4482729"/>
            <a:chExt cx="1114408" cy="1110093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5889E036-DC29-5053-00F8-47639548DAE8}"/>
                </a:ext>
              </a:extLst>
            </p:cNvPr>
            <p:cNvGrpSpPr/>
            <p:nvPr/>
          </p:nvGrpSpPr>
          <p:grpSpPr>
            <a:xfrm>
              <a:off x="5930917" y="4482729"/>
              <a:ext cx="327691" cy="369332"/>
              <a:chOff x="10506713" y="2414016"/>
              <a:chExt cx="327691" cy="369332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525CB37-106B-97A1-3FD4-8793C9564526}"/>
                  </a:ext>
                </a:extLst>
              </p:cNvPr>
              <p:cNvSpPr txBox="1"/>
              <p:nvPr/>
            </p:nvSpPr>
            <p:spPr>
              <a:xfrm>
                <a:off x="10510276" y="2414016"/>
                <a:ext cx="3241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ore-KR" b="1" dirty="0">
                    <a:latin typeface="NanumGothic" panose="020D0604000000000000" pitchFamily="34" charset="-127"/>
                    <a:ea typeface="NanumGothic" panose="020D0604000000000000" pitchFamily="34" charset="-127"/>
                  </a:rPr>
                  <a:t>3</a:t>
                </a:r>
                <a:endParaRPr kumimoji="1" lang="ko-Kore-KR" altLang="en-US" b="1" dirty="0">
                  <a:latin typeface="NanumGothic" panose="020D0604000000000000" pitchFamily="34" charset="-127"/>
                  <a:ea typeface="NanumGothic" panose="020D0604000000000000" pitchFamily="34" charset="-127"/>
                </a:endParaRPr>
              </a:p>
            </p:txBody>
          </p:sp>
          <p:cxnSp>
            <p:nvCxnSpPr>
              <p:cNvPr id="14" name="직선 연결선[R] 13">
                <a:extLst>
                  <a:ext uri="{FF2B5EF4-FFF2-40B4-BE49-F238E27FC236}">
                    <a16:creationId xmlns:a16="http://schemas.microsoft.com/office/drawing/2014/main" id="{5D7D937B-0DFF-6BB0-29C9-25571A0C2D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06713" y="2757178"/>
                <a:ext cx="301686" cy="0"/>
              </a:xfrm>
              <a:prstGeom prst="line">
                <a:avLst/>
              </a:prstGeom>
              <a:ln w="254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7CE589D-C561-F11F-021F-1AFB97F4DB8A}"/>
                </a:ext>
              </a:extLst>
            </p:cNvPr>
            <p:cNvSpPr txBox="1"/>
            <p:nvPr/>
          </p:nvSpPr>
          <p:spPr>
            <a:xfrm>
              <a:off x="5528119" y="4946491"/>
              <a:ext cx="111440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ore-KR" altLang="en-US" b="1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프로젝트</a:t>
              </a:r>
              <a:endParaRPr kumimoji="1" lang="en-US" altLang="ko-Kore-KR" b="1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  <a:p>
              <a:pPr algn="ctr"/>
              <a:r>
                <a:rPr kumimoji="1" lang="ko-KR" altLang="en-US" b="1" dirty="0">
                  <a:latin typeface="NanumGothic" panose="020D0604000000000000" pitchFamily="34" charset="-127"/>
                  <a:ea typeface="NanumGothic" panose="020D0604000000000000" pitchFamily="34" charset="-127"/>
                </a:rPr>
                <a:t>최종 완료</a:t>
              </a:r>
              <a:endParaRPr kumimoji="1" lang="ko-Kore-KR" altLang="en-US" b="1" dirty="0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3693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024757" y="2874092"/>
            <a:ext cx="7235078" cy="1652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국내외 </a:t>
            </a: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520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만명의 청소년의 스마트폰 유해 차단 서비스</a:t>
            </a:r>
            <a:endParaRPr lang="en-US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초등학생 자녀와 그들의 보호자가 함께 사용하는 패밀리 서비스</a:t>
            </a:r>
            <a:endParaRPr lang="en-US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초등학생 자녀를 둔 </a:t>
            </a: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30~40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대 학부모</a:t>
            </a:r>
            <a:endParaRPr lang="ko-KR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7900120-68D6-60C0-CE65-BC6091176697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벤치마킹 및 컨셉 정의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DB5D1E-8BA7-AB49-9FB9-622640E60266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컨셉 정의 </a:t>
            </a:r>
            <a:r>
              <a:rPr lang="en-US" altLang="ko-KR" sz="1400" dirty="0"/>
              <a:t>–</a:t>
            </a:r>
            <a:r>
              <a:rPr lang="ko-KR" altLang="en-US" sz="1400" dirty="0"/>
              <a:t> </a:t>
            </a:r>
            <a:r>
              <a:rPr lang="ko-KR" altLang="en-US" sz="1400" dirty="0" err="1"/>
              <a:t>타켓층</a:t>
            </a:r>
            <a:r>
              <a:rPr lang="ko-KR" altLang="en-US" sz="1400" dirty="0"/>
              <a:t> 분석</a:t>
            </a:r>
            <a:endParaRPr lang="en-US" altLang="ko-KR" sz="1400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1C08032E-7335-40F3-C7C7-34C87BADCD0B}"/>
              </a:ext>
            </a:extLst>
          </p:cNvPr>
          <p:cNvSpPr>
            <a:spLocks noChangeAspect="1"/>
          </p:cNvSpPr>
          <p:nvPr/>
        </p:nvSpPr>
        <p:spPr>
          <a:xfrm>
            <a:off x="1640363" y="1772952"/>
            <a:ext cx="2520000" cy="2520000"/>
          </a:xfrm>
          <a:prstGeom prst="ellipse">
            <a:avLst/>
          </a:prstGeom>
          <a:solidFill>
            <a:srgbClr val="757AD2">
              <a:alpha val="72793"/>
            </a:srgbClr>
          </a:solidFill>
          <a:ln w="50800" cap="rnd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33CD92E0-05CC-4C54-F67E-6839218D6ECF}"/>
              </a:ext>
            </a:extLst>
          </p:cNvPr>
          <p:cNvSpPr>
            <a:spLocks noChangeAspect="1"/>
          </p:cNvSpPr>
          <p:nvPr/>
        </p:nvSpPr>
        <p:spPr>
          <a:xfrm>
            <a:off x="661405" y="3494669"/>
            <a:ext cx="2520000" cy="2520000"/>
          </a:xfrm>
          <a:prstGeom prst="ellipse">
            <a:avLst/>
          </a:prstGeom>
          <a:solidFill>
            <a:srgbClr val="FFADD6">
              <a:alpha val="72793"/>
            </a:srgbClr>
          </a:solidFill>
          <a:ln w="50800" cap="rnd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16B04A4-BEA8-8FAD-1684-BEFB2FCA55EE}"/>
              </a:ext>
            </a:extLst>
          </p:cNvPr>
          <p:cNvSpPr>
            <a:spLocks noChangeAspect="1"/>
          </p:cNvSpPr>
          <p:nvPr/>
        </p:nvSpPr>
        <p:spPr>
          <a:xfrm>
            <a:off x="2724362" y="3494669"/>
            <a:ext cx="2520000" cy="2520000"/>
          </a:xfrm>
          <a:prstGeom prst="ellipse">
            <a:avLst/>
          </a:prstGeom>
          <a:solidFill>
            <a:srgbClr val="6ADDCC">
              <a:alpha val="72793"/>
            </a:srgbClr>
          </a:solidFill>
          <a:ln w="50800" cap="rnd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14" name="그래픽 13">
            <a:extLst>
              <a:ext uri="{FF2B5EF4-FFF2-40B4-BE49-F238E27FC236}">
                <a16:creationId xmlns:a16="http://schemas.microsoft.com/office/drawing/2014/main" id="{2FFF84E2-F237-E57D-432A-81F6175101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2831" y="3904802"/>
            <a:ext cx="1257300" cy="304800"/>
          </a:xfrm>
          <a:prstGeom prst="rect">
            <a:avLst/>
          </a:prstGeom>
        </p:spPr>
      </p:pic>
      <p:pic>
        <p:nvPicPr>
          <p:cNvPr id="18" name="그림 17" descr="블랙, 어둠이(가) 표시된 사진&#10;&#10;자동 생성된 설명">
            <a:extLst>
              <a:ext uri="{FF2B5EF4-FFF2-40B4-BE49-F238E27FC236}">
                <a16:creationId xmlns:a16="http://schemas.microsoft.com/office/drawing/2014/main" id="{CC4D96C6-1C6C-50F4-FB43-69E0790E1D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727" y="4271048"/>
            <a:ext cx="720000" cy="720000"/>
          </a:xfrm>
          <a:prstGeom prst="rect">
            <a:avLst/>
          </a:prstGeom>
        </p:spPr>
      </p:pic>
      <p:pic>
        <p:nvPicPr>
          <p:cNvPr id="20" name="그림 19" descr="블랙, 어둠이(가) 표시된 사진&#10;&#10;자동 생성된 설명">
            <a:extLst>
              <a:ext uri="{FF2B5EF4-FFF2-40B4-BE49-F238E27FC236}">
                <a16:creationId xmlns:a16="http://schemas.microsoft.com/office/drawing/2014/main" id="{F63AC098-1844-F2E9-0C38-CB804C978C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662" y="4265620"/>
            <a:ext cx="720000" cy="720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D585AAB-76A3-D06D-4AAD-6A7C5A7FB3AE}"/>
              </a:ext>
            </a:extLst>
          </p:cNvPr>
          <p:cNvSpPr txBox="1"/>
          <p:nvPr/>
        </p:nvSpPr>
        <p:spPr>
          <a:xfrm>
            <a:off x="1640363" y="5076057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solidFill>
                  <a:schemeClr val="tx1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위치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91F5EB-F07D-2C54-387A-A477B2FE051F}"/>
              </a:ext>
            </a:extLst>
          </p:cNvPr>
          <p:cNvSpPr txBox="1"/>
          <p:nvPr/>
        </p:nvSpPr>
        <p:spPr>
          <a:xfrm>
            <a:off x="2601126" y="2118553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solidFill>
                  <a:schemeClr val="tx1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안심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D47276-6D8C-83D3-FCD1-5B93CBCED8BD}"/>
              </a:ext>
            </a:extLst>
          </p:cNvPr>
          <p:cNvSpPr txBox="1"/>
          <p:nvPr/>
        </p:nvSpPr>
        <p:spPr>
          <a:xfrm>
            <a:off x="3704923" y="5076057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solidFill>
                  <a:schemeClr val="tx1"/>
                </a:solidFill>
                <a:latin typeface="BM JUA OTF" panose="02020603020101020101" pitchFamily="18" charset="-127"/>
                <a:ea typeface="BM JUA OTF" panose="02020603020101020101" pitchFamily="18" charset="-127"/>
              </a:rPr>
              <a:t>보호</a:t>
            </a:r>
          </a:p>
        </p:txBody>
      </p:sp>
      <p:pic>
        <p:nvPicPr>
          <p:cNvPr id="25" name="그림 24" descr="블랙, 어둠이(가) 표시된 사진&#10;&#10;자동 생성된 설명">
            <a:extLst>
              <a:ext uri="{FF2B5EF4-FFF2-40B4-BE49-F238E27FC236}">
                <a16:creationId xmlns:a16="http://schemas.microsoft.com/office/drawing/2014/main" id="{5B8A75D1-F412-A767-6409-9DC1DA0C63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363" y="2633124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96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53455B-7E56-762B-3943-A8E2660F8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D3ECB8B-74DF-C1E7-9E1D-F82EE7D31207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벤치마킹 및 컨셉 정의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C759BA-7478-6992-570F-F1ADB39C6DA3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컨셉 정의 </a:t>
            </a:r>
            <a:r>
              <a:rPr lang="en-US" altLang="ko-KR" sz="1400" dirty="0"/>
              <a:t>–</a:t>
            </a:r>
            <a:r>
              <a:rPr lang="ko-KR" altLang="en-US" sz="1400" dirty="0"/>
              <a:t> 기능 개발 범위</a:t>
            </a:r>
            <a:endParaRPr lang="en-US" altLang="ko-KR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E2B1C1-015E-DB0A-D93A-28F32E6203B4}"/>
              </a:ext>
            </a:extLst>
          </p:cNvPr>
          <p:cNvSpPr txBox="1"/>
          <p:nvPr/>
        </p:nvSpPr>
        <p:spPr>
          <a:xfrm>
            <a:off x="5744560" y="2035567"/>
            <a:ext cx="6097712" cy="3261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Scroll 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기반의 애니메이션 페이지 전환 방식으로 개발</a:t>
            </a: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솔루션 주요 기능을 각 </a:t>
            </a: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Section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별로 표시하고 전환 방식을 </a:t>
            </a:r>
            <a:endParaRPr lang="en-US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Window Wheel 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방식으로 구현</a:t>
            </a:r>
            <a:endParaRPr lang="en-US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아이의 스마트폰 중독에 대한 경각심을 보여주는 이미지를 먼저 노출한 뒤</a:t>
            </a:r>
            <a:endParaRPr lang="en-US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다음 </a:t>
            </a: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Section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에 앱 기능을 통한 해결방안을 제시</a:t>
            </a:r>
            <a:endParaRPr lang="en-US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AI 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코칭 자동 설정</a:t>
            </a: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, 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실시간 위치 확인</a:t>
            </a: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, 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아이 스마트폰 상태 확인</a:t>
            </a: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, 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시간 관리</a:t>
            </a: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,  </a:t>
            </a:r>
          </a:p>
          <a:p>
            <a:pPr lv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소리 켜기</a:t>
            </a: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, 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스마트폰 사용 리포트 설명</a:t>
            </a: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, 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접근 제한</a:t>
            </a:r>
            <a:r>
              <a:rPr lang="en-US" altLang="ko-KR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, </a:t>
            </a:r>
            <a:r>
              <a:rPr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rPr>
              <a:t>접근 리포트 기능</a:t>
            </a:r>
            <a:endParaRPr lang="ko-KR" altLang="ko-KR" sz="1400" b="1" dirty="0">
              <a:latin typeface="NanumGothic" panose="020D0604000000000000" pitchFamily="34" charset="-127"/>
              <a:ea typeface="NanumGothic" panose="020D0604000000000000" pitchFamily="34" charset="-127"/>
              <a:cs typeface="Pretendard" panose="02000503000000020004" pitchFamily="50" charset="-127"/>
            </a:endParaRPr>
          </a:p>
        </p:txBody>
      </p:sp>
      <p:pic>
        <p:nvPicPr>
          <p:cNvPr id="8" name="화면 기록 2024-01-27 오후 1.36.32.mov">
            <a:extLst>
              <a:ext uri="{FF2B5EF4-FFF2-40B4-BE49-F238E27FC236}">
                <a16:creationId xmlns:a16="http://schemas.microsoft.com/office/drawing/2014/main" id="{FDE70DC9-CF71-52CF-304E-BB284675AD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9728" y="2171096"/>
            <a:ext cx="5086294" cy="2786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429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8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874358" y="483331"/>
            <a:ext cx="10302875" cy="708025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벤치마킹 및 컨셉 정의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74358" y="1173325"/>
            <a:ext cx="42914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웹사이트 벤치마킹 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168E12C-274F-7BFB-4E6C-FADD4AC90F6D}"/>
              </a:ext>
            </a:extLst>
          </p:cNvPr>
          <p:cNvSpPr/>
          <p:nvPr/>
        </p:nvSpPr>
        <p:spPr>
          <a:xfrm>
            <a:off x="6914833" y="5076137"/>
            <a:ext cx="45822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b="1" dirty="0">
                <a:solidFill>
                  <a:srgbClr val="757AD2"/>
                </a:solidFill>
                <a:latin typeface="Arial" panose="020B0604020202020204" pitchFamily="34" charset="0"/>
              </a:rPr>
              <a:t>hwahae</a:t>
            </a:r>
          </a:p>
          <a:p>
            <a:pPr lvl="0" algn="ctr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dirty="0">
                <a:latin typeface="Arial" panose="020B0604020202020204" pitchFamily="34" charset="0"/>
              </a:rPr>
              <a:t>(Scroll </a:t>
            </a:r>
            <a:r>
              <a:rPr lang="ko-KR" altLang="en-US" dirty="0">
                <a:latin typeface="Arial" panose="020B0604020202020204" pitchFamily="34" charset="0"/>
              </a:rPr>
              <a:t>기반의 페이지 전환 방식</a:t>
            </a:r>
            <a:r>
              <a:rPr lang="en-US" altLang="ko-KR" dirty="0">
                <a:latin typeface="Arial" panose="020B0604020202020204" pitchFamily="34" charset="0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7E74B3-0B6F-4779-1222-83F5275F8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81" y="2127432"/>
            <a:ext cx="5750197" cy="289366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E70AB00-07BA-8D4D-07FE-68AAAB6535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4834" y="2127433"/>
            <a:ext cx="4582284" cy="243422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6B80443-B725-CADE-2F83-9B22332B4D71}"/>
              </a:ext>
            </a:extLst>
          </p:cNvPr>
          <p:cNvSpPr/>
          <p:nvPr/>
        </p:nvSpPr>
        <p:spPr>
          <a:xfrm>
            <a:off x="735881" y="5076137"/>
            <a:ext cx="48930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b="1" dirty="0">
                <a:solidFill>
                  <a:srgbClr val="757AD2"/>
                </a:solidFill>
                <a:latin typeface="Arial" panose="020B0604020202020204" pitchFamily="34" charset="0"/>
              </a:rPr>
              <a:t>fasterdisplays</a:t>
            </a:r>
          </a:p>
          <a:p>
            <a:pPr lvl="0" algn="ctr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dirty="0">
                <a:latin typeface="Arial" panose="020B0604020202020204" pitchFamily="34" charset="0"/>
              </a:rPr>
              <a:t>(Scroll </a:t>
            </a:r>
            <a:r>
              <a:rPr lang="ko-KR" altLang="en-US" dirty="0">
                <a:latin typeface="Arial" panose="020B0604020202020204" pitchFamily="34" charset="0"/>
              </a:rPr>
              <a:t>기반의 애니메이션 적용</a:t>
            </a:r>
            <a:r>
              <a:rPr lang="en-US" altLang="ko-KR" dirty="0">
                <a:latin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92372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874358" y="483331"/>
            <a:ext cx="10302875" cy="708025"/>
          </a:xfrm>
        </p:spPr>
        <p:txBody>
          <a:bodyPr>
            <a:normAutofit/>
          </a:bodyPr>
          <a:lstStyle/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벤치마킹 및 컨셉 정의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6342B77-32CB-A3DA-FDBA-9DBB4F3C65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981872"/>
              </p:ext>
            </p:extLst>
          </p:nvPr>
        </p:nvGraphicFramePr>
        <p:xfrm>
          <a:off x="434596" y="1232389"/>
          <a:ext cx="11322808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8627">
                  <a:extLst>
                    <a:ext uri="{9D8B030D-6E8A-4147-A177-3AD203B41FA5}">
                      <a16:colId xmlns:a16="http://schemas.microsoft.com/office/drawing/2014/main" val="162019210"/>
                    </a:ext>
                  </a:extLst>
                </a:gridCol>
                <a:gridCol w="1378530">
                  <a:extLst>
                    <a:ext uri="{9D8B030D-6E8A-4147-A177-3AD203B41FA5}">
                      <a16:colId xmlns:a16="http://schemas.microsoft.com/office/drawing/2014/main" val="2630189153"/>
                    </a:ext>
                  </a:extLst>
                </a:gridCol>
                <a:gridCol w="2051441">
                  <a:extLst>
                    <a:ext uri="{9D8B030D-6E8A-4147-A177-3AD203B41FA5}">
                      <a16:colId xmlns:a16="http://schemas.microsoft.com/office/drawing/2014/main" val="3786029685"/>
                    </a:ext>
                  </a:extLst>
                </a:gridCol>
                <a:gridCol w="3875964">
                  <a:extLst>
                    <a:ext uri="{9D8B030D-6E8A-4147-A177-3AD203B41FA5}">
                      <a16:colId xmlns:a16="http://schemas.microsoft.com/office/drawing/2014/main" val="133113055"/>
                    </a:ext>
                  </a:extLst>
                </a:gridCol>
                <a:gridCol w="2968246">
                  <a:extLst>
                    <a:ext uri="{9D8B030D-6E8A-4147-A177-3AD203B41FA5}">
                      <a16:colId xmlns:a16="http://schemas.microsoft.com/office/drawing/2014/main" val="3366810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/>
                        <a:t>분류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757AD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depth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757AD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 depth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757AD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dirty="0"/>
                        <a:t>설명</a:t>
                      </a:r>
                    </a:p>
                  </a:txBody>
                  <a:tcPr>
                    <a:solidFill>
                      <a:srgbClr val="757AD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dirty="0"/>
                        <a:t>개발</a:t>
                      </a:r>
                      <a:r>
                        <a:rPr lang="ko-KR" altLang="en-US" sz="1200" dirty="0"/>
                        <a:t> 주요기능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757A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0808711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/>
                      <a:r>
                        <a:rPr lang="ko-Kore-KR" altLang="en-US" sz="1200" dirty="0"/>
                        <a:t>상단</a:t>
                      </a:r>
                      <a:r>
                        <a:rPr lang="ko-KR" altLang="en-US" sz="1200" dirty="0"/>
                        <a:t> 메뉴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로고</a:t>
                      </a:r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자바</a:t>
                      </a:r>
                      <a:r>
                        <a:rPr lang="ko-KR" altLang="en-US" sz="1200" dirty="0"/>
                        <a:t> 스크립트 반응형 메뉴 </a:t>
                      </a:r>
                      <a:r>
                        <a:rPr lang="en-US" altLang="ko-KR" sz="1200" dirty="0"/>
                        <a:t>(Navigation bar)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263065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앱</a:t>
                      </a:r>
                      <a:r>
                        <a:rPr lang="ko-KR" altLang="en-US" sz="1200" dirty="0"/>
                        <a:t> 다운로드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975176"/>
                  </a:ext>
                </a:extLst>
              </a:tr>
              <a:tr h="0">
                <a:tc rowSpan="7">
                  <a:txBody>
                    <a:bodyPr/>
                    <a:lstStyle/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r>
                        <a:rPr lang="ko-Kore-KR" altLang="en-US" sz="1200" dirty="0"/>
                        <a:t>앱</a:t>
                      </a:r>
                      <a:r>
                        <a:rPr lang="ko-KR" altLang="en-US" sz="1200" dirty="0"/>
                        <a:t> 소개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앱</a:t>
                      </a:r>
                      <a:r>
                        <a:rPr lang="ko-KR" altLang="en-US" sz="1200" dirty="0"/>
                        <a:t> 소개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전체</a:t>
                      </a:r>
                      <a:r>
                        <a:rPr lang="ko-KR" altLang="en-US" sz="1200" dirty="0"/>
                        <a:t> 앱 서비스 내용 소개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1644998"/>
                  </a:ext>
                </a:extLst>
              </a:tr>
              <a:tr h="151778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상태값</a:t>
                      </a:r>
                      <a:r>
                        <a:rPr lang="ko-KR" altLang="en-US" sz="1200" dirty="0"/>
                        <a:t> 표시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핸드폰</a:t>
                      </a:r>
                      <a:r>
                        <a:rPr lang="ko-KR" altLang="en-US" sz="1200" dirty="0"/>
                        <a:t> 상태 실시간 공유 </a:t>
                      </a:r>
                      <a:endParaRPr lang="en-US" altLang="ko-KR" sz="1200" dirty="0"/>
                    </a:p>
                    <a:p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네트워크 위치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 배터리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 권한 상태 값 표시</a:t>
                      </a:r>
                      <a:r>
                        <a:rPr lang="en-US" altLang="ko-KR" sz="1200" dirty="0"/>
                        <a:t>)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CSS</a:t>
                      </a:r>
                      <a:r>
                        <a:rPr lang="ko-KR" altLang="en-US" sz="1200" dirty="0" err="1"/>
                        <a:t>를</a:t>
                      </a:r>
                      <a:r>
                        <a:rPr lang="ko-KR" altLang="en-US" sz="1200" dirty="0"/>
                        <a:t> 사용한 동적 애니메이션 효과 적용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930213"/>
                  </a:ext>
                </a:extLst>
              </a:tr>
              <a:tr h="212490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en-US" altLang="ko-Kore-KR" sz="1200" dirty="0"/>
                    </a:p>
                    <a:p>
                      <a:endParaRPr lang="en-US" altLang="ko-Kore-KR" sz="1200" dirty="0"/>
                    </a:p>
                    <a:p>
                      <a:r>
                        <a:rPr lang="ko-Kore-KR" altLang="en-US" sz="1200" dirty="0"/>
                        <a:t>사용</a:t>
                      </a:r>
                      <a:r>
                        <a:rPr lang="ko-KR" altLang="en-US" sz="1200" dirty="0"/>
                        <a:t> 습관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그래프</a:t>
                      </a:r>
                      <a:r>
                        <a:rPr lang="ko-KR" altLang="en-US" sz="1200" dirty="0"/>
                        <a:t> 보고서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앱</a:t>
                      </a:r>
                      <a:r>
                        <a:rPr lang="ko-KR" altLang="en-US" sz="1200" dirty="0"/>
                        <a:t> 사용습관 보고서</a:t>
                      </a:r>
                      <a:endParaRPr lang="en-US" altLang="ko-KR" sz="1200" dirty="0"/>
                    </a:p>
                    <a:p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평균 사용 시간을 또래 사용자와 비교하여 </a:t>
                      </a:r>
                      <a:endParaRPr lang="en-US" altLang="ko-KR" sz="1200" dirty="0"/>
                    </a:p>
                    <a:p>
                      <a:r>
                        <a:rPr lang="ko-KR" altLang="en-US" sz="1200" dirty="0"/>
                        <a:t>주의 안내 멘트 및 그래프 제공</a:t>
                      </a:r>
                      <a:r>
                        <a:rPr lang="en-US" altLang="ko-KR" sz="1200" dirty="0"/>
                        <a:t>)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jQuery</a:t>
                      </a:r>
                      <a:r>
                        <a:rPr lang="ko-KR" altLang="en-US" sz="1200" dirty="0"/>
                        <a:t>의 효과 </a:t>
                      </a:r>
                      <a:r>
                        <a:rPr lang="en-US" altLang="ko-KR" sz="1200" dirty="0"/>
                        <a:t>method</a:t>
                      </a:r>
                      <a:r>
                        <a:rPr lang="ko-KR" altLang="en-US" sz="1200" dirty="0" err="1"/>
                        <a:t>를</a:t>
                      </a:r>
                      <a:r>
                        <a:rPr lang="ko-KR" altLang="en-US" sz="1200" dirty="0"/>
                        <a:t> 호출하여 </a:t>
                      </a:r>
                      <a:endParaRPr lang="en-US" altLang="ko-KR" sz="1200" dirty="0"/>
                    </a:p>
                    <a:p>
                      <a:r>
                        <a:rPr lang="ko-KR" altLang="en-US" sz="1200" dirty="0"/>
                        <a:t>동적 애니메이션 구현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774670"/>
                  </a:ext>
                </a:extLst>
              </a:tr>
              <a:tr h="151778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앱</a:t>
                      </a:r>
                      <a:r>
                        <a:rPr lang="ko-KR" altLang="en-US" sz="1200" dirty="0"/>
                        <a:t> 사용 제안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앱</a:t>
                      </a:r>
                      <a:r>
                        <a:rPr lang="ko-KR" altLang="en-US" sz="1200" dirty="0"/>
                        <a:t> 사용습관 제안 </a:t>
                      </a:r>
                      <a:endParaRPr lang="en-US" altLang="ko-KR" sz="1200" dirty="0"/>
                    </a:p>
                    <a:p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카테고리 별 앱 사용시간 및 사용 제안 설정 기능</a:t>
                      </a:r>
                      <a:r>
                        <a:rPr lang="en-US" altLang="ko-KR" sz="1200" dirty="0"/>
                        <a:t>)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858150"/>
                  </a:ext>
                </a:extLst>
              </a:tr>
              <a:tr h="151778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사용</a:t>
                      </a:r>
                      <a:r>
                        <a:rPr lang="ko-KR" altLang="en-US" sz="1200" dirty="0"/>
                        <a:t> 기록 확인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인터넷</a:t>
                      </a:r>
                      <a:r>
                        <a:rPr lang="ko-KR" altLang="en-US" sz="1200" dirty="0"/>
                        <a:t> 접속 및 유튜브 시청 기록 확인 기능</a:t>
                      </a:r>
                      <a:endParaRPr lang="en-US" altLang="ko-KR" sz="1200" dirty="0"/>
                    </a:p>
                    <a:p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사용 선택 기능</a:t>
                      </a:r>
                      <a:r>
                        <a:rPr lang="en-US" altLang="ko-KR" sz="1200" dirty="0"/>
                        <a:t>)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1461664"/>
                  </a:ext>
                </a:extLst>
              </a:tr>
              <a:tr h="151778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안심</a:t>
                      </a:r>
                      <a:r>
                        <a:rPr lang="ko-KR" altLang="en-US" sz="1200" dirty="0"/>
                        <a:t>존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안심</a:t>
                      </a:r>
                      <a:r>
                        <a:rPr lang="ko-KR" altLang="en-US" sz="1200" dirty="0"/>
                        <a:t> 지역 설정 및 설정 지역 진입 시 알림 발송 </a:t>
                      </a:r>
                      <a:endParaRPr lang="en-US" altLang="ko-KR" sz="1200" dirty="0"/>
                    </a:p>
                    <a:p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안심 범위 설정 가능 </a:t>
                      </a:r>
                      <a:r>
                        <a:rPr lang="en-US" altLang="ko-KR" sz="1200" dirty="0"/>
                        <a:t>25m ~ 200m)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26347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실시간</a:t>
                      </a:r>
                      <a:r>
                        <a:rPr lang="ko-KR" altLang="en-US" sz="1200" dirty="0"/>
                        <a:t> 위치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부모와</a:t>
                      </a:r>
                      <a:r>
                        <a:rPr lang="ko-KR" altLang="en-US" sz="1200" dirty="0"/>
                        <a:t> 자녀 위치 실시간 공유 가능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2046831"/>
                  </a:ext>
                </a:extLst>
              </a:tr>
              <a:tr h="0">
                <a:tc rowSpan="6">
                  <a:txBody>
                    <a:bodyPr/>
                    <a:lstStyle/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r>
                        <a:rPr lang="ko-Kore-KR" altLang="en-US" sz="1200" dirty="0"/>
                        <a:t>하단</a:t>
                      </a:r>
                      <a:r>
                        <a:rPr lang="ko-KR" altLang="en-US" sz="1200" dirty="0"/>
                        <a:t> 메뉴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회사</a:t>
                      </a:r>
                      <a:r>
                        <a:rPr lang="ko-KR" altLang="en-US" sz="1200" dirty="0"/>
                        <a:t> 소개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6815905"/>
                  </a:ext>
                </a:extLst>
              </a:tr>
              <a:tr h="151778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endParaRPr lang="en-US" altLang="ko-Kore-KR" sz="1200" dirty="0"/>
                    </a:p>
                    <a:p>
                      <a:endParaRPr lang="en-US" altLang="ko-Kore-KR" sz="1200" dirty="0"/>
                    </a:p>
                    <a:p>
                      <a:r>
                        <a:rPr lang="ko-Kore-KR" altLang="en-US" sz="1200" dirty="0"/>
                        <a:t>약관</a:t>
                      </a:r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개인</a:t>
                      </a:r>
                      <a:r>
                        <a:rPr lang="ko-KR" altLang="en-US" sz="1200" dirty="0"/>
                        <a:t> </a:t>
                      </a:r>
                      <a:r>
                        <a:rPr lang="ko-Kore-KR" altLang="en-US" sz="1200" dirty="0"/>
                        <a:t>정보</a:t>
                      </a:r>
                      <a:r>
                        <a:rPr lang="ko-KR" altLang="en-US" sz="1200" dirty="0"/>
                        <a:t> </a:t>
                      </a:r>
                      <a:r>
                        <a:rPr lang="ko-Kore-KR" altLang="en-US" sz="1200" dirty="0"/>
                        <a:t>처리</a:t>
                      </a:r>
                      <a:r>
                        <a:rPr lang="ko-KR" altLang="en-US" sz="1200" dirty="0"/>
                        <a:t> </a:t>
                      </a:r>
                      <a:r>
                        <a:rPr lang="ko-Kore-KR" altLang="en-US" sz="1200" dirty="0"/>
                        <a:t>방침</a:t>
                      </a:r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832076"/>
                  </a:ext>
                </a:extLst>
              </a:tr>
              <a:tr h="151778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서비스</a:t>
                      </a:r>
                      <a:r>
                        <a:rPr lang="ko-KR" altLang="en-US" sz="1200" dirty="0"/>
                        <a:t> 이용 약관</a:t>
                      </a:r>
                      <a:endParaRPr lang="en-US" altLang="ko-KR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276796"/>
                  </a:ext>
                </a:extLst>
              </a:tr>
              <a:tr h="151778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1200" dirty="0"/>
                        <a:t>위치</a:t>
                      </a:r>
                      <a:r>
                        <a:rPr lang="ko-KR" altLang="en-US" sz="1200" dirty="0"/>
                        <a:t> 기반 서비스 약관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25944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B2B</a:t>
                      </a:r>
                      <a:r>
                        <a:rPr lang="ko-KR" altLang="en-US" sz="1200" dirty="0"/>
                        <a:t> 제휴 문의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173918"/>
                  </a:ext>
                </a:extLst>
              </a:tr>
              <a:tr h="215026">
                <a:tc vMerge="1"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1200" dirty="0"/>
                        <a:t>SNS </a:t>
                      </a:r>
                      <a:r>
                        <a:rPr lang="ko-KR" altLang="en-US" sz="1200" dirty="0"/>
                        <a:t>링크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카카오톡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 </a:t>
                      </a:r>
                      <a:r>
                        <a:rPr lang="ko-Kore-KR" altLang="en-US" sz="1200" dirty="0"/>
                        <a:t>블로그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 </a:t>
                      </a:r>
                      <a:r>
                        <a:rPr lang="ko-Kore-KR" altLang="en-US" sz="1200" dirty="0"/>
                        <a:t>페이스북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 </a:t>
                      </a:r>
                      <a:r>
                        <a:rPr lang="ko-Kore-KR" altLang="en-US" sz="1200" dirty="0"/>
                        <a:t>인스타</a:t>
                      </a:r>
                      <a:r>
                        <a:rPr lang="ko-KR" altLang="en-US" sz="1200" dirty="0"/>
                        <a:t>그램</a:t>
                      </a:r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sz="1200" dirty="0"/>
                    </a:p>
                  </a:txBody>
                  <a:tcPr>
                    <a:solidFill>
                      <a:srgbClr val="FF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31730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8396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01191A7D-7C42-CA6C-AB44-751561052747}"/>
              </a:ext>
            </a:extLst>
          </p:cNvPr>
          <p:cNvGrpSpPr/>
          <p:nvPr/>
        </p:nvGrpSpPr>
        <p:grpSpPr>
          <a:xfrm>
            <a:off x="1709533" y="1567355"/>
            <a:ext cx="8772933" cy="4642913"/>
            <a:chOff x="2008612" y="1731742"/>
            <a:chExt cx="8772933" cy="4642913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3B433C29-0CC4-899D-674D-25101A28D485}"/>
                </a:ext>
              </a:extLst>
            </p:cNvPr>
            <p:cNvSpPr>
              <a:spLocks/>
            </p:cNvSpPr>
            <p:nvPr/>
          </p:nvSpPr>
          <p:spPr>
            <a:xfrm>
              <a:off x="3000653" y="1773556"/>
              <a:ext cx="2160000" cy="2160000"/>
            </a:xfrm>
            <a:prstGeom prst="ellipse">
              <a:avLst/>
            </a:prstGeom>
            <a:solidFill>
              <a:srgbClr val="757AD2">
                <a:alpha val="72793"/>
              </a:srgbClr>
            </a:solidFill>
            <a:ln w="50800" cap="rnd">
              <a:solidFill>
                <a:srgbClr val="001279">
                  <a:alpha val="34415"/>
                </a:srgbClr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D6D0492-2644-7CAB-836C-83805D01AE45}"/>
                </a:ext>
              </a:extLst>
            </p:cNvPr>
            <p:cNvSpPr/>
            <p:nvPr/>
          </p:nvSpPr>
          <p:spPr>
            <a:xfrm>
              <a:off x="7629512" y="1731742"/>
              <a:ext cx="2160000" cy="2160000"/>
            </a:xfrm>
            <a:prstGeom prst="ellipse">
              <a:avLst/>
            </a:prstGeom>
            <a:solidFill>
              <a:srgbClr val="FFADD6">
                <a:alpha val="72793"/>
              </a:srgbClr>
            </a:solidFill>
            <a:ln w="50800" cap="rnd">
              <a:solidFill>
                <a:srgbClr val="FFADD6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F627241-F891-DEAE-5A79-825D4C689F24}"/>
                </a:ext>
              </a:extLst>
            </p:cNvPr>
            <p:cNvSpPr txBox="1"/>
            <p:nvPr/>
          </p:nvSpPr>
          <p:spPr>
            <a:xfrm>
              <a:off x="2715228" y="2530392"/>
              <a:ext cx="27432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b="1" spc="-150" dirty="0">
                  <a:latin typeface="NanumGothic" panose="020D0604000000000000" pitchFamily="34" charset="-127"/>
                  <a:ea typeface="NanumGothic" panose="020D0604000000000000" pitchFamily="34" charset="-127"/>
                  <a:cs typeface="Pretendard" panose="02000503000000020004" pitchFamily="50" charset="-127"/>
                </a:rPr>
                <a:t>스마트폰 중독 경각심 </a:t>
              </a:r>
              <a:endParaRPr lang="en-US" altLang="ko-KR" b="1" spc="-150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b="1" spc="-150" dirty="0">
                  <a:latin typeface="NanumGothic" panose="020D0604000000000000" pitchFamily="34" charset="-127"/>
                  <a:ea typeface="NanumGothic" panose="020D0604000000000000" pitchFamily="34" charset="-127"/>
                  <a:cs typeface="Pretendard" panose="02000503000000020004" pitchFamily="50" charset="-127"/>
                </a:rPr>
                <a:t>이미지 및 문구 표시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A203E64-4D08-AB31-432F-91991F9430E7}"/>
                </a:ext>
              </a:extLst>
            </p:cNvPr>
            <p:cNvSpPr txBox="1"/>
            <p:nvPr/>
          </p:nvSpPr>
          <p:spPr>
            <a:xfrm>
              <a:off x="7337912" y="2530391"/>
              <a:ext cx="27432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b="1" spc="-150" dirty="0">
                  <a:latin typeface="NanumGothic" panose="020D0604000000000000" pitchFamily="34" charset="-127"/>
                  <a:ea typeface="NanumGothic" panose="020D0604000000000000" pitchFamily="34" charset="-127"/>
                  <a:cs typeface="Pretendard" panose="02000503000000020004" pitchFamily="50" charset="-127"/>
                </a:rPr>
                <a:t>해결방안 내용의</a:t>
              </a:r>
              <a:endParaRPr lang="en-US" altLang="ko-KR" b="1" spc="-150" dirty="0">
                <a:latin typeface="NanumGothic" panose="020D0604000000000000" pitchFamily="34" charset="-127"/>
                <a:ea typeface="NanumGothic" panose="020D0604000000000000" pitchFamily="34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b="1" spc="-150" dirty="0">
                  <a:latin typeface="NanumGothic" panose="020D0604000000000000" pitchFamily="34" charset="-127"/>
                  <a:ea typeface="NanumGothic" panose="020D0604000000000000" pitchFamily="34" charset="-127"/>
                  <a:cs typeface="Pretendard" panose="02000503000000020004" pitchFamily="50" charset="-127"/>
                </a:rPr>
                <a:t>기능 설명 표시</a:t>
              </a:r>
            </a:p>
          </p:txBody>
        </p:sp>
        <p:pic>
          <p:nvPicPr>
            <p:cNvPr id="21" name="그림 20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7D8529F1-0B68-2922-F59A-9A4DE99EFF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4342" y="2050482"/>
              <a:ext cx="689317" cy="689317"/>
            </a:xfrm>
            <a:prstGeom prst="rect">
              <a:avLst/>
            </a:prstGeom>
          </p:spPr>
        </p:pic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9FB49E0E-DBA6-97FC-BAC1-65A2A8E848B5}"/>
                </a:ext>
              </a:extLst>
            </p:cNvPr>
            <p:cNvCxnSpPr/>
            <p:nvPr/>
          </p:nvCxnSpPr>
          <p:spPr>
            <a:xfrm>
              <a:off x="5857395" y="2811742"/>
              <a:ext cx="1083212" cy="0"/>
            </a:xfrm>
            <a:prstGeom prst="straightConnector1">
              <a:avLst/>
            </a:prstGeom>
            <a:ln w="41275">
              <a:solidFill>
                <a:srgbClr val="001279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A7B6BDE-ED55-0DCA-7CA9-777443B736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50894"/>
            <a:stretch/>
          </p:blipFill>
          <p:spPr>
            <a:xfrm>
              <a:off x="2008612" y="4077442"/>
              <a:ext cx="4144081" cy="2297213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9C4DABEF-29C1-5955-ADCA-13FA3E2286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50894"/>
            <a:stretch/>
          </p:blipFill>
          <p:spPr>
            <a:xfrm>
              <a:off x="6637478" y="4077450"/>
              <a:ext cx="4144067" cy="2297205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</p:grpSp>
      <p:sp>
        <p:nvSpPr>
          <p:cNvPr id="25" name="제목 1">
            <a:extLst>
              <a:ext uri="{FF2B5EF4-FFF2-40B4-BE49-F238E27FC236}">
                <a16:creationId xmlns:a16="http://schemas.microsoft.com/office/drawing/2014/main" id="{3AE48929-58F0-FAC6-4D9F-0864FD054FAC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화면 설계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7500847-2986-1541-7418-B06A56EAE8CB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화면 구성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737154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AAA925-5F3A-B434-894A-D0B0F88C5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19180C13-5656-34D3-8EFA-3C51F90C3F8C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화면 설계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07A6D9-4308-EF1E-E53A-CFFD02088C37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화면 구성</a:t>
            </a:r>
            <a:endParaRPr lang="en-US" altLang="ko-KR" sz="1400" dirty="0"/>
          </a:p>
        </p:txBody>
      </p:sp>
      <p:pic>
        <p:nvPicPr>
          <p:cNvPr id="3" name="그림 2" descr="스크린샷, 텍스트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E6C56119-F140-C2DC-54F0-A9907EE76B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64"/>
          <a:stretch/>
        </p:blipFill>
        <p:spPr>
          <a:xfrm>
            <a:off x="3801279" y="1004048"/>
            <a:ext cx="7772400" cy="52192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982FFD-83AF-E02C-18B3-684110D1DD7D}"/>
              </a:ext>
            </a:extLst>
          </p:cNvPr>
          <p:cNvSpPr txBox="1"/>
          <p:nvPr/>
        </p:nvSpPr>
        <p:spPr>
          <a:xfrm>
            <a:off x="551397" y="5530786"/>
            <a:ext cx="3249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757AD2"/>
                </a:solidFill>
              </a:rPr>
              <a:t>실무 협업 </a:t>
            </a:r>
            <a:r>
              <a:rPr lang="en-US" altLang="ko-KR" b="1" dirty="0">
                <a:solidFill>
                  <a:srgbClr val="757AD2"/>
                </a:solidFill>
              </a:rPr>
              <a:t>Tool</a:t>
            </a:r>
          </a:p>
          <a:p>
            <a:pPr algn="ctr"/>
            <a:r>
              <a:rPr lang="en-US" altLang="ko-KR" dirty="0"/>
              <a:t>Figma </a:t>
            </a:r>
            <a:r>
              <a:rPr lang="ko-KR" altLang="en-US" dirty="0"/>
              <a:t>개발 모드 활용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46539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E17E993D-3B31-1624-958D-2D852A1C0A00}"/>
              </a:ext>
            </a:extLst>
          </p:cNvPr>
          <p:cNvGrpSpPr/>
          <p:nvPr/>
        </p:nvGrpSpPr>
        <p:grpSpPr>
          <a:xfrm>
            <a:off x="791979" y="1711837"/>
            <a:ext cx="5481032" cy="3688344"/>
            <a:chOff x="791979" y="2183471"/>
            <a:chExt cx="5481032" cy="3688344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1979" y="2183471"/>
              <a:ext cx="5481032" cy="1767996"/>
            </a:xfrm>
            <a:prstGeom prst="rect">
              <a:avLst/>
            </a:prstGeom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 rotWithShape="1">
            <a:blip r:embed="rId4"/>
            <a:srcRect b="48772"/>
            <a:stretch/>
          </p:blipFill>
          <p:spPr>
            <a:xfrm>
              <a:off x="791979" y="4093375"/>
              <a:ext cx="5481032" cy="1778440"/>
            </a:xfrm>
            <a:prstGeom prst="rect">
              <a:avLst/>
            </a:prstGeom>
          </p:spPr>
        </p:pic>
      </p:grpSp>
      <p:sp>
        <p:nvSpPr>
          <p:cNvPr id="4" name="제목 1">
            <a:extLst>
              <a:ext uri="{FF2B5EF4-FFF2-40B4-BE49-F238E27FC236}">
                <a16:creationId xmlns:a16="http://schemas.microsoft.com/office/drawing/2014/main" id="{C467010C-E8FF-BCF5-EB7B-93987C8CAE6C}"/>
              </a:ext>
            </a:extLst>
          </p:cNvPr>
          <p:cNvSpPr txBox="1">
            <a:spLocks/>
          </p:cNvSpPr>
          <p:nvPr/>
        </p:nvSpPr>
        <p:spPr>
          <a:xfrm>
            <a:off x="874358" y="483331"/>
            <a:ext cx="10302875" cy="708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b="1" dirty="0">
                <a:solidFill>
                  <a:srgbClr val="001279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프론트 개발 주요 기능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22F311-D3F6-56D9-A869-06087EC313C0}"/>
              </a:ext>
            </a:extLst>
          </p:cNvPr>
          <p:cNvSpPr txBox="1"/>
          <p:nvPr/>
        </p:nvSpPr>
        <p:spPr>
          <a:xfrm>
            <a:off x="874358" y="1173325"/>
            <a:ext cx="4291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주요 기능 </a:t>
            </a:r>
            <a:r>
              <a:rPr lang="en-US" altLang="ko-KR" sz="1400" dirty="0"/>
              <a:t>–</a:t>
            </a:r>
            <a:r>
              <a:rPr lang="ko-KR" altLang="en-US" sz="1400" dirty="0"/>
              <a:t> </a:t>
            </a:r>
            <a:r>
              <a:rPr lang="en-US" altLang="ko-KR" sz="1400" dirty="0"/>
              <a:t>Wheel </a:t>
            </a:r>
            <a:r>
              <a:rPr lang="ko-KR" altLang="en-US" sz="1400" dirty="0"/>
              <a:t>기능에 따른 슬라이드 페이지 전환</a:t>
            </a:r>
            <a:endParaRPr lang="en-US" altLang="ko-KR" sz="14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9100CD2-3B7D-95B0-70E2-BFA1B18CFA1D}"/>
              </a:ext>
            </a:extLst>
          </p:cNvPr>
          <p:cNvGrpSpPr/>
          <p:nvPr/>
        </p:nvGrpSpPr>
        <p:grpSpPr>
          <a:xfrm>
            <a:off x="6864353" y="1711837"/>
            <a:ext cx="4880326" cy="4717200"/>
            <a:chOff x="6864353" y="1711837"/>
            <a:chExt cx="4880326" cy="4717200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64353" y="1711837"/>
              <a:ext cx="4178742" cy="4717200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pic>
          <p:nvPicPr>
            <p:cNvPr id="15" name="그림 14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8B9A79DA-F68D-2C53-63D1-2AC23F558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55362" y="3725779"/>
              <a:ext cx="689317" cy="689317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6302D32-5EA5-DCC2-AB80-32959D6E74F6}"/>
              </a:ext>
            </a:extLst>
          </p:cNvPr>
          <p:cNvSpPr txBox="1"/>
          <p:nvPr/>
        </p:nvSpPr>
        <p:spPr>
          <a:xfrm>
            <a:off x="1148905" y="5684675"/>
            <a:ext cx="4760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757AD2"/>
                </a:solidFill>
              </a:rPr>
              <a:t>Java script </a:t>
            </a:r>
            <a:r>
              <a:rPr lang="ko-KR" altLang="en-US" b="1" dirty="0">
                <a:solidFill>
                  <a:srgbClr val="757AD2"/>
                </a:solidFill>
              </a:rPr>
              <a:t>코드</a:t>
            </a:r>
            <a:endParaRPr lang="en-US" altLang="ko-KR" b="1" dirty="0">
              <a:solidFill>
                <a:srgbClr val="757AD2"/>
              </a:solidFill>
            </a:endParaRPr>
          </a:p>
          <a:p>
            <a:pPr algn="ctr"/>
            <a:r>
              <a:rPr lang="ko-KR" altLang="en-US" dirty="0"/>
              <a:t>스크롤에 따라 </a:t>
            </a:r>
            <a:r>
              <a:rPr lang="en-US" altLang="ko-KR" dirty="0"/>
              <a:t>Section</a:t>
            </a:r>
            <a:r>
              <a:rPr lang="ko-KR" altLang="en-US" dirty="0"/>
              <a:t> 단위로 페이지 전환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69934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34545</TotalTime>
  <Words>1564</Words>
  <Application>Microsoft Macintosh PowerPoint</Application>
  <PresentationFormat>와이드스크린</PresentationFormat>
  <Paragraphs>236</Paragraphs>
  <Slides>17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Calibri Light</vt:lpstr>
      <vt:lpstr>BM JUA OTF</vt:lpstr>
      <vt:lpstr>Arial</vt:lpstr>
      <vt:lpstr>Malgun Gothic</vt:lpstr>
      <vt:lpstr>NanumGothic</vt:lpstr>
      <vt:lpstr>Calibri</vt:lpstr>
      <vt:lpstr>NANUMGOTHIC EXTRABOLD</vt:lpstr>
      <vt:lpstr>Wingdings</vt:lpstr>
      <vt:lpstr>Office 테마</vt:lpstr>
      <vt:lpstr>홍보 웹사이트 개발</vt:lpstr>
      <vt:lpstr>CON TENTS</vt:lpstr>
      <vt:lpstr>PowerPoint 프레젠테이션</vt:lpstr>
      <vt:lpstr>PowerPoint 프레젠테이션</vt:lpstr>
      <vt:lpstr>벤치마킹 및 컨셉 정의</vt:lpstr>
      <vt:lpstr>벤치마킹 및 컨셉 정의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캡스톤디자인</dc:title>
  <dc:creator>User</dc:creator>
  <cp:lastModifiedBy>최준규</cp:lastModifiedBy>
  <cp:revision>130</cp:revision>
  <dcterms:created xsi:type="dcterms:W3CDTF">2023-09-24T08:45:15Z</dcterms:created>
  <dcterms:modified xsi:type="dcterms:W3CDTF">2024-01-29T00:06:27Z</dcterms:modified>
</cp:coreProperties>
</file>